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54.jpg" ContentType="image/png"/>
  <Override PartName="/ppt/media/image55.jpg" ContentType="image/png"/>
  <Override PartName="/ppt/media/image56.jpg" ContentType="image/png"/>
  <Override PartName="/ppt/media/image57.jpg" ContentType="image/png"/>
  <Override PartName="/ppt/media/image58.jpg" ContentType="image/png"/>
  <Override PartName="/ppt/media/image59.jpg" ContentType="image/png"/>
  <Override PartName="/ppt/media/image60.jpg" ContentType="image/pn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media/image69.jpg" ContentType="image/png"/>
  <Override PartName="/ppt/media/image70.jpg" ContentType="image/png"/>
  <Override PartName="/ppt/media/image73.jpg" ContentType="image/png"/>
  <Override PartName="/ppt/media/image74.jpg" ContentType="image/png"/>
  <Override PartName="/ppt/media/image75.jpg" ContentType="image/png"/>
  <Override PartName="/ppt/notesSlides/notesSlide51.xml" ContentType="application/vnd.openxmlformats-officedocument.presentationml.notesSlide+xml"/>
  <Override PartName="/ppt/media/image80.jpg" ContentType="image/png"/>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85.jpg" ContentType="image/png"/>
  <Override PartName="/ppt/media/image86.jpg" ContentType="image/png"/>
  <Override PartName="/ppt/media/image87.jpg" ContentType="image/png"/>
  <Override PartName="/ppt/media/image88.jpg" ContentType="image/png"/>
  <Override PartName="/ppt/media/image89.jpg" ContentType="image/png"/>
  <Override PartName="/ppt/media/image90.jpg" ContentType="image/png"/>
  <Override PartName="/ppt/media/image91.jpg" ContentType="image/png"/>
  <Override PartName="/ppt/media/image92.jpg" ContentType="image/png"/>
  <Override PartName="/ppt/media/image93.jpg" ContentType="image/png"/>
  <Override PartName="/ppt/media/image94.jpg" ContentType="image/png"/>
  <Override PartName="/ppt/media/image95.jpg" ContentType="image/png"/>
  <Override PartName="/ppt/media/image96.jpg" ContentType="image/png"/>
  <Override PartName="/ppt/media/image97.jpg" ContentType="image/png"/>
  <Override PartName="/ppt/media/image98.jpg" ContentType="image/png"/>
  <Override PartName="/ppt/media/image99.jpg" ContentType="image/png"/>
  <Override PartName="/ppt/media/image100.jpg" ContentType="image/png"/>
  <Override PartName="/ppt/media/image101.jpg" ContentType="image/png"/>
  <Override PartName="/ppt/media/image102.jpg" ContentType="image/png"/>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104.jpg" ContentType="image/png"/>
  <Override PartName="/ppt/media/image105.jpg" ContentType="image/png"/>
  <Override PartName="/ppt/media/image106.jpg" ContentType="image/png"/>
  <Override PartName="/ppt/media/image107.jpg" ContentType="image/png"/>
  <Override PartName="/ppt/media/image108.jpg" ContentType="image/png"/>
  <Override PartName="/ppt/media/image109.jpg" ContentType="image/png"/>
  <Override PartName="/ppt/media/image110.jpg" ContentType="image/png"/>
  <Override PartName="/ppt/media/image111.jpg" ContentType="image/png"/>
  <Override PartName="/ppt/media/image112.jpg" ContentType="image/png"/>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269" r:id="rId3"/>
    <p:sldId id="268" r:id="rId4"/>
    <p:sldId id="267" r:id="rId5"/>
    <p:sldId id="270" r:id="rId6"/>
    <p:sldId id="266" r:id="rId7"/>
    <p:sldId id="365" r:id="rId8"/>
    <p:sldId id="335" r:id="rId9"/>
    <p:sldId id="363" r:id="rId10"/>
    <p:sldId id="361" r:id="rId11"/>
    <p:sldId id="339" r:id="rId12"/>
    <p:sldId id="258" r:id="rId13"/>
    <p:sldId id="337" r:id="rId14"/>
    <p:sldId id="338" r:id="rId15"/>
    <p:sldId id="271" r:id="rId16"/>
    <p:sldId id="272" r:id="rId17"/>
    <p:sldId id="273" r:id="rId18"/>
    <p:sldId id="274" r:id="rId19"/>
    <p:sldId id="275" r:id="rId20"/>
    <p:sldId id="362" r:id="rId21"/>
    <p:sldId id="283" r:id="rId22"/>
    <p:sldId id="291" r:id="rId23"/>
    <p:sldId id="285" r:id="rId24"/>
    <p:sldId id="282" r:id="rId25"/>
    <p:sldId id="294" r:id="rId26"/>
    <p:sldId id="287" r:id="rId27"/>
    <p:sldId id="288" r:id="rId28"/>
    <p:sldId id="286" r:id="rId29"/>
    <p:sldId id="340" r:id="rId30"/>
    <p:sldId id="342" r:id="rId31"/>
    <p:sldId id="348" r:id="rId32"/>
    <p:sldId id="299" r:id="rId33"/>
    <p:sldId id="360" r:id="rId34"/>
    <p:sldId id="345" r:id="rId35"/>
    <p:sldId id="277" r:id="rId36"/>
    <p:sldId id="261" r:id="rId37"/>
    <p:sldId id="310" r:id="rId38"/>
    <p:sldId id="309" r:id="rId39"/>
    <p:sldId id="311" r:id="rId40"/>
    <p:sldId id="312" r:id="rId41"/>
    <p:sldId id="308" r:id="rId42"/>
    <p:sldId id="315" r:id="rId43"/>
    <p:sldId id="314" r:id="rId44"/>
    <p:sldId id="313" r:id="rId45"/>
    <p:sldId id="316" r:id="rId46"/>
    <p:sldId id="317" r:id="rId47"/>
    <p:sldId id="357" r:id="rId48"/>
    <p:sldId id="323" r:id="rId49"/>
    <p:sldId id="358" r:id="rId50"/>
    <p:sldId id="318" r:id="rId51"/>
    <p:sldId id="359" r:id="rId52"/>
    <p:sldId id="324" r:id="rId53"/>
    <p:sldId id="326" r:id="rId54"/>
    <p:sldId id="328" r:id="rId55"/>
    <p:sldId id="329" r:id="rId56"/>
    <p:sldId id="330" r:id="rId57"/>
    <p:sldId id="351" r:id="rId58"/>
    <p:sldId id="346" r:id="rId59"/>
    <p:sldId id="349" r:id="rId60"/>
    <p:sldId id="352" r:id="rId61"/>
    <p:sldId id="355" r:id="rId62"/>
    <p:sldId id="356" r:id="rId63"/>
    <p:sldId id="347" r:id="rId64"/>
    <p:sldId id="343" r:id="rId65"/>
    <p:sldId id="364" r:id="rId66"/>
    <p:sldId id="350" r:id="rId67"/>
    <p:sldId id="332" r:id="rId6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FF00"/>
    <a:srgbClr val="F2DADA"/>
    <a:srgbClr val="FFFFFF"/>
    <a:srgbClr val="6B8F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87" autoAdjust="0"/>
    <p:restoredTop sz="85786" autoAdjust="0"/>
  </p:normalViewPr>
  <p:slideViewPr>
    <p:cSldViewPr snapToGrid="0">
      <p:cViewPr varScale="1">
        <p:scale>
          <a:sx n="98" d="100"/>
          <a:sy n="98" d="100"/>
        </p:scale>
        <p:origin x="4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4ED91-9CB3-4FE1-8D81-84DA570B6396}" type="datetimeFigureOut">
              <a:rPr lang="zh-CN" altLang="en-US" smtClean="0"/>
              <a:t>2018/6/22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1A7AD-531A-4B9F-9758-F6692F0D2FED}" type="slidenum">
              <a:rPr lang="zh-CN" altLang="en-US" smtClean="0"/>
              <a:t>‹#›</a:t>
            </a:fld>
            <a:endParaRPr lang="zh-CN" altLang="en-US"/>
          </a:p>
        </p:txBody>
      </p:sp>
    </p:spTree>
    <p:extLst>
      <p:ext uri="{BB962C8B-B14F-4D97-AF65-F5344CB8AC3E}">
        <p14:creationId xmlns:p14="http://schemas.microsoft.com/office/powerpoint/2010/main" val="1298860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Today I’m happy to be here to introduce our work, revisiting deep intrinsic image decompositions. I’m Qingnan Fan from Shandong University, this is joint work with Jiaolong Yang, Gang Hua, </a:t>
            </a:r>
            <a:r>
              <a:rPr lang="en-US" altLang="zh-CN" dirty="0" err="1"/>
              <a:t>Baoquan</a:t>
            </a:r>
            <a:r>
              <a:rPr lang="en-US" altLang="zh-CN" dirty="0"/>
              <a:t> Chen and David Wipf.</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a:t>
            </a:fld>
            <a:endParaRPr lang="zh-CN" altLang="en-US"/>
          </a:p>
        </p:txBody>
      </p:sp>
    </p:spTree>
    <p:extLst>
      <p:ext uri="{BB962C8B-B14F-4D97-AF65-F5344CB8AC3E}">
        <p14:creationId xmlns:p14="http://schemas.microsoft.com/office/powerpoint/2010/main" val="102814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However, given access to ground truth intrinsic image datasets, deep convolutional neural networks provide a data-driven candidate solution with fewer potentially heuristic or hand-crafted assumptions. But the challenge of applying CNNs is lack of a variety of ground truth data.</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10</a:t>
            </a:fld>
            <a:endParaRPr lang="zh-CN" altLang="en-US"/>
          </a:p>
        </p:txBody>
      </p:sp>
    </p:spTree>
    <p:extLst>
      <p:ext uri="{BB962C8B-B14F-4D97-AF65-F5344CB8AC3E}">
        <p14:creationId xmlns:p14="http://schemas.microsoft.com/office/powerpoint/2010/main" val="699960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look at the major datasets for this task. The</a:t>
            </a:r>
            <a:r>
              <a:rPr lang="zh-CN" altLang="en-US" dirty="0"/>
              <a:t> </a:t>
            </a:r>
            <a:r>
              <a:rPr lang="en-US" altLang="zh-CN" dirty="0"/>
              <a:t>most widely used dataset is the MIT intrinsic dataset.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11</a:t>
            </a:fld>
            <a:endParaRPr lang="zh-CN" altLang="en-US"/>
          </a:p>
        </p:txBody>
      </p:sp>
    </p:spTree>
    <p:extLst>
      <p:ext uri="{BB962C8B-B14F-4D97-AF65-F5344CB8AC3E}">
        <p14:creationId xmlns:p14="http://schemas.microsoft.com/office/powerpoint/2010/main" val="139293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Its images are obtained by capturing the input diffuse image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12</a:t>
            </a:fld>
            <a:endParaRPr lang="zh-CN" altLang="en-US"/>
          </a:p>
        </p:txBody>
      </p:sp>
    </p:spTree>
    <p:extLst>
      <p:ext uri="{BB962C8B-B14F-4D97-AF65-F5344CB8AC3E}">
        <p14:creationId xmlns:p14="http://schemas.microsoft.com/office/powerpoint/2010/main" val="2904934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shading image,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13</a:t>
            </a:fld>
            <a:endParaRPr lang="zh-CN" altLang="en-US"/>
          </a:p>
        </p:txBody>
      </p:sp>
    </p:spTree>
    <p:extLst>
      <p:ext uri="{BB962C8B-B14F-4D97-AF65-F5344CB8AC3E}">
        <p14:creationId xmlns:p14="http://schemas.microsoft.com/office/powerpoint/2010/main" val="146782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which are further employed to calculate the reflectance image. </a:t>
            </a:r>
          </a:p>
          <a:p>
            <a:endParaRPr lang="en-US" altLang="zh-CN" dirty="0"/>
          </a:p>
          <a:p>
            <a:r>
              <a:rPr lang="en-US" altLang="zh-CN" dirty="0"/>
              <a:t>However, capturing such a dataset is labor-intensive and requires highly-controlled scene.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14</a:t>
            </a:fld>
            <a:endParaRPr lang="zh-CN" altLang="en-US"/>
          </a:p>
        </p:txBody>
      </p:sp>
    </p:spTree>
    <p:extLst>
      <p:ext uri="{BB962C8B-B14F-4D97-AF65-F5344CB8AC3E}">
        <p14:creationId xmlns:p14="http://schemas.microsoft.com/office/powerpoint/2010/main" val="3995424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Therefore, this dataset is limited to images of single, specialized objects, which lacks diversity and scene-level realism.</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15</a:t>
            </a:fld>
            <a:endParaRPr lang="zh-CN" altLang="en-US"/>
          </a:p>
        </p:txBody>
      </p:sp>
    </p:spTree>
    <p:extLst>
      <p:ext uri="{BB962C8B-B14F-4D97-AF65-F5344CB8AC3E}">
        <p14:creationId xmlns:p14="http://schemas.microsoft.com/office/powerpoint/2010/main" val="99575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Another kind of benchmark known as MPI-Sintel dataset is generated via rendering an open-source animation movie. </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16</a:t>
            </a:fld>
            <a:endParaRPr lang="zh-CN" altLang="en-US"/>
          </a:p>
        </p:txBody>
      </p:sp>
    </p:spTree>
    <p:extLst>
      <p:ext uri="{BB962C8B-B14F-4D97-AF65-F5344CB8AC3E}">
        <p14:creationId xmlns:p14="http://schemas.microsoft.com/office/powerpoint/2010/main" val="119272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Their rendered images often lack realism, and traditional deep networks trained on these data may perform poorly on more natural examples.</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17</a:t>
            </a:fld>
            <a:endParaRPr lang="zh-CN" altLang="en-US"/>
          </a:p>
        </p:txBody>
      </p:sp>
    </p:spTree>
    <p:extLst>
      <p:ext uri="{BB962C8B-B14F-4D97-AF65-F5344CB8AC3E}">
        <p14:creationId xmlns:p14="http://schemas.microsoft.com/office/powerpoint/2010/main" val="2557778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more recent IIW dataset, was created from real-world photos. Although dense ground truth decompositions are not available, pairwise reflectance comparisons have been labeled via AMT for a sparse collection of points in each image.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18</a:t>
            </a:fld>
            <a:endParaRPr lang="zh-CN" altLang="en-US"/>
          </a:p>
        </p:txBody>
      </p:sp>
    </p:spTree>
    <p:extLst>
      <p:ext uri="{BB962C8B-B14F-4D97-AF65-F5344CB8AC3E}">
        <p14:creationId xmlns:p14="http://schemas.microsoft.com/office/powerpoint/2010/main" val="588508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Due to lack of ground truth dense image labels, it becomes difficult to employ a deep network to directly generate the high-quality intrinsic images.</a:t>
            </a: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19</a:t>
            </a:fld>
            <a:endParaRPr lang="zh-CN" altLang="en-US"/>
          </a:p>
        </p:txBody>
      </p:sp>
    </p:spTree>
    <p:extLst>
      <p:ext uri="{BB962C8B-B14F-4D97-AF65-F5344CB8AC3E}">
        <p14:creationId xmlns:p14="http://schemas.microsoft.com/office/powerpoint/2010/main" val="353301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 goal of intrinsic image decompositions is to separate an image into two layers,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2</a:t>
            </a:fld>
            <a:endParaRPr lang="zh-CN" altLang="en-US"/>
          </a:p>
        </p:txBody>
      </p:sp>
    </p:spTree>
    <p:extLst>
      <p:ext uri="{BB962C8B-B14F-4D97-AF65-F5344CB8AC3E}">
        <p14:creationId xmlns:p14="http://schemas.microsoft.com/office/powerpoint/2010/main" val="890485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previous intrinsic image works are m</a:t>
            </a:r>
            <a:r>
              <a:rPr lang="en-US" altLang="zh-CN" sz="1200" dirty="0"/>
              <a:t>ostly specifically tailored for a particular data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To overcome such limitations, </a:t>
            </a:r>
            <a:r>
              <a:rPr lang="en-US" altLang="zh-CN" dirty="0"/>
              <a:t>we introduce our proposed framework that can be shared by different data sources using flexible supervision. Furthermore, we obtain better performance on real images by jointly leveraging multiple data sources.</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20</a:t>
            </a:fld>
            <a:endParaRPr lang="zh-CN" altLang="en-US"/>
          </a:p>
        </p:txBody>
      </p:sp>
    </p:spTree>
    <p:extLst>
      <p:ext uri="{BB962C8B-B14F-4D97-AF65-F5344CB8AC3E}">
        <p14:creationId xmlns:p14="http://schemas.microsoft.com/office/powerpoint/2010/main" val="3959277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For the IIW data where labeling is restricted to sparse pairwise comparisons of relative reflectance, we adopt the common assumption that the scene lighting is achromatic as is commonly done for this data source.</a:t>
            </a:r>
            <a:r>
              <a:rPr lang="zh-CN" altLang="en-US" sz="1200" b="0" i="0" u="none" strike="noStrike" kern="1200" baseline="0" dirty="0">
                <a:solidFill>
                  <a:schemeClr val="tx1"/>
                </a:solidFill>
                <a:latin typeface="+mn-lt"/>
                <a:ea typeface="+mn-ea"/>
                <a:cs typeface="+mn-cs"/>
              </a:rPr>
              <a:t> </a:t>
            </a:r>
            <a:endParaRPr lang="en-US" altLang="zh-CN"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Therefore given an input image,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21</a:t>
            </a:fld>
            <a:endParaRPr lang="zh-CN" altLang="en-US"/>
          </a:p>
        </p:txBody>
      </p:sp>
    </p:spTree>
    <p:extLst>
      <p:ext uri="{BB962C8B-B14F-4D97-AF65-F5344CB8AC3E}">
        <p14:creationId xmlns:p14="http://schemas.microsoft.com/office/powerpoint/2010/main" val="346969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we only require to produce a scalar albedo intensity for every image pixel.</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22</a:t>
            </a:fld>
            <a:endParaRPr lang="zh-CN" altLang="en-US"/>
          </a:p>
        </p:txBody>
      </p:sp>
    </p:spTree>
    <p:extLst>
      <p:ext uri="{BB962C8B-B14F-4D97-AF65-F5344CB8AC3E}">
        <p14:creationId xmlns:p14="http://schemas.microsoft.com/office/powerpoint/2010/main" val="850187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 this albedo intensity can be expanded to the full albedo across all 3 color channels using this differentiable transform.</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23</a:t>
            </a:fld>
            <a:endParaRPr lang="zh-CN" altLang="en-US"/>
          </a:p>
        </p:txBody>
      </p:sp>
    </p:spTree>
    <p:extLst>
      <p:ext uri="{BB962C8B-B14F-4D97-AF65-F5344CB8AC3E}">
        <p14:creationId xmlns:p14="http://schemas.microsoft.com/office/powerpoint/2010/main" val="781055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employed direct intrinsic network is a fully convolutional neural network, which is equipped with residual blocks and dilated convolutions.</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24</a:t>
            </a:fld>
            <a:endParaRPr lang="zh-CN" altLang="en-US"/>
          </a:p>
        </p:txBody>
      </p:sp>
    </p:spTree>
    <p:extLst>
      <p:ext uri="{BB962C8B-B14F-4D97-AF65-F5344CB8AC3E}">
        <p14:creationId xmlns:p14="http://schemas.microsoft.com/office/powerpoint/2010/main" val="49685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initial coarse estimation of the reflectance is already able to demonstrate excellent numerical performance. </a:t>
            </a:r>
          </a:p>
          <a:p>
            <a:r>
              <a:rPr lang="en-US" altLang="zh-CN" dirty="0"/>
              <a:t>However as the supervised label is only located on a sparse set of points in the image, the direct estimation of intrinsic images does not always preserve the flattening effects exhibited by natural reflectance images, as can be seen in the amplified region. </a:t>
            </a:r>
          </a:p>
          <a:p>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To eliminate such artifacts, we apply a filtering pipeline described as follows.</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25</a:t>
            </a:fld>
            <a:endParaRPr lang="zh-CN" altLang="en-US"/>
          </a:p>
        </p:txBody>
      </p:sp>
    </p:spTree>
    <p:extLst>
      <p:ext uri="{BB962C8B-B14F-4D97-AF65-F5344CB8AC3E}">
        <p14:creationId xmlns:p14="http://schemas.microsoft.com/office/powerpoint/2010/main" val="1421403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At first we compute an input edge map as the absolute difference between each point and its surroundings for the input image.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26</a:t>
            </a:fld>
            <a:endParaRPr lang="zh-CN" altLang="en-US"/>
          </a:p>
        </p:txBody>
      </p:sp>
    </p:spTree>
    <p:extLst>
      <p:ext uri="{BB962C8B-B14F-4D97-AF65-F5344CB8AC3E}">
        <p14:creationId xmlns:p14="http://schemas.microsoft.com/office/powerpoint/2010/main" val="3644257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feed the computed input edge map along with the input image to a guidance network</a:t>
            </a:r>
            <a:r>
              <a:rPr lang="zh-CN" altLang="en-US" dirty="0"/>
              <a:t>，</a:t>
            </a:r>
            <a:r>
              <a:rPr lang="en-US" altLang="zh-CN" dirty="0"/>
              <a:t>which shares a similar network structure as the direct intrinsic network, [click] to predict a sparse edge map, which serve as the guidance map for the later filtering purpose.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27</a:t>
            </a:fld>
            <a:endParaRPr lang="zh-CN" altLang="en-US"/>
          </a:p>
        </p:txBody>
      </p:sp>
    </p:spTree>
    <p:extLst>
      <p:ext uri="{BB962C8B-B14F-4D97-AF65-F5344CB8AC3E}">
        <p14:creationId xmlns:p14="http://schemas.microsoft.com/office/powerpoint/2010/main" val="3051939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Given the ground truth albedo image, the supervised guidance map can be directly computed from it. </a:t>
            </a:r>
          </a:p>
          <a:p>
            <a:endParaRPr lang="en-US" altLang="zh-CN" dirty="0"/>
          </a:p>
          <a:p>
            <a:r>
              <a:rPr lang="en-US" altLang="zh-CN" dirty="0"/>
              <a:t>But for the IIW dataset, which lack such dense image labels, we calculate the guidance map from the edge-preserving smoothing results generated by this paper [click], which represents a highly piecewise-constant images as required by the albedo image.</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28</a:t>
            </a:fld>
            <a:endParaRPr lang="zh-CN" altLang="en-US"/>
          </a:p>
        </p:txBody>
      </p:sp>
    </p:spTree>
    <p:extLst>
      <p:ext uri="{BB962C8B-B14F-4D97-AF65-F5344CB8AC3E}">
        <p14:creationId xmlns:p14="http://schemas.microsoft.com/office/powerpoint/2010/main" val="380487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Afterwards, guided by the learned edge map, the albedo image is processed by the cheap domain filter to generate a realistically flattened albedo image.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29</a:t>
            </a:fld>
            <a:endParaRPr lang="zh-CN" altLang="en-US"/>
          </a:p>
        </p:txBody>
      </p:sp>
    </p:spTree>
    <p:extLst>
      <p:ext uri="{BB962C8B-B14F-4D97-AF65-F5344CB8AC3E}">
        <p14:creationId xmlns:p14="http://schemas.microsoft.com/office/powerpoint/2010/main" val="358896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an albedo image, which demonstrates the intrinsic color of the objects</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3</a:t>
            </a:fld>
            <a:endParaRPr lang="zh-CN" altLang="en-US"/>
          </a:p>
        </p:txBody>
      </p:sp>
    </p:spTree>
    <p:extLst>
      <p:ext uri="{BB962C8B-B14F-4D97-AF65-F5344CB8AC3E}">
        <p14:creationId xmlns:p14="http://schemas.microsoft.com/office/powerpoint/2010/main" val="3118232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Domain Filter admits an efficient implementation via separable 1D filtering layers. [click] For an input 1D signal X, the filtered output signal Y can be defined on the transformed domain of guidance map using the mentioned equation.</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30</a:t>
            </a:fld>
            <a:endParaRPr lang="zh-CN" altLang="en-US"/>
          </a:p>
        </p:txBody>
      </p:sp>
    </p:spTree>
    <p:extLst>
      <p:ext uri="{BB962C8B-B14F-4D97-AF65-F5344CB8AC3E}">
        <p14:creationId xmlns:p14="http://schemas.microsoft.com/office/powerpoint/2010/main" val="3678237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Such a separable 1D recursive filtering layer is applied across rows and columns in an image, which means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[click]performing a horizontal pass along each image row,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and a vertical pass along each image column,</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[click] along four different directions,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in an iterative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Note that the domain filters are parameter-free and support backpropagation.</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31</a:t>
            </a:fld>
            <a:endParaRPr lang="zh-CN" altLang="en-US"/>
          </a:p>
        </p:txBody>
      </p:sp>
    </p:spTree>
    <p:extLst>
      <p:ext uri="{BB962C8B-B14F-4D97-AF65-F5344CB8AC3E}">
        <p14:creationId xmlns:p14="http://schemas.microsoft.com/office/powerpoint/2010/main" val="3485002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can be seen in the amplified regions, the final albedo image look much smoother than the one without being filtered.</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32</a:t>
            </a:fld>
            <a:endParaRPr lang="zh-CN" altLang="en-US"/>
          </a:p>
        </p:txBody>
      </p:sp>
    </p:spTree>
    <p:extLst>
      <p:ext uri="{BB962C8B-B14F-4D97-AF65-F5344CB8AC3E}">
        <p14:creationId xmlns:p14="http://schemas.microsoft.com/office/powerpoint/2010/main" val="1983248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corresponding shading image can then be directly calculated based on the input image and predicted albedo image.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33</a:t>
            </a:fld>
            <a:endParaRPr lang="zh-CN" altLang="en-US"/>
          </a:p>
        </p:txBody>
      </p:sp>
    </p:spTree>
    <p:extLst>
      <p:ext uri="{BB962C8B-B14F-4D97-AF65-F5344CB8AC3E}">
        <p14:creationId xmlns:p14="http://schemas.microsoft.com/office/powerpoint/2010/main" val="2492264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Regarding the datasets such as MPI-Sintel or MIT datasets with densely labeled ground truth, achromatic lighting assumptions do not always hold, it is more suitable to replace the albedo prediction module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by separately outputting full albedo and shading layers.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34</a:t>
            </a:fld>
            <a:endParaRPr lang="zh-CN" altLang="en-US"/>
          </a:p>
        </p:txBody>
      </p:sp>
    </p:spTree>
    <p:extLst>
      <p:ext uri="{BB962C8B-B14F-4D97-AF65-F5344CB8AC3E}">
        <p14:creationId xmlns:p14="http://schemas.microsoft.com/office/powerpoint/2010/main" val="718173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Therefore, the basic network structure described above is split into two branches from within the intermediate direct intrinsic networks, one for albedo and another for shading, while the latter of which doesn’t need to be calculated later [click].</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35</a:t>
            </a:fld>
            <a:endParaRPr lang="zh-CN" altLang="en-US"/>
          </a:p>
        </p:txBody>
      </p:sp>
    </p:spTree>
    <p:extLst>
      <p:ext uri="{BB962C8B-B14F-4D97-AF65-F5344CB8AC3E}">
        <p14:creationId xmlns:p14="http://schemas.microsoft.com/office/powerpoint/2010/main" val="2745120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this generic network is developed to learn from multiple types of data sources, [click] we propose a flexibly supervised loss layer that can be customized to the distinct forms of available ground truth labels.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begin with the pairwise relative reflectance judgements as found in the IIW dataset.</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36</a:t>
            </a:fld>
            <a:endParaRPr lang="zh-CN" altLang="en-US"/>
          </a:p>
        </p:txBody>
      </p:sp>
    </p:spTree>
    <p:extLst>
      <p:ext uri="{BB962C8B-B14F-4D97-AF65-F5344CB8AC3E}">
        <p14:creationId xmlns:p14="http://schemas.microsoft.com/office/powerpoint/2010/main" val="3744074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Given a predicted albedo image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37</a:t>
            </a:fld>
            <a:endParaRPr lang="zh-CN" altLang="en-US"/>
          </a:p>
        </p:txBody>
      </p:sp>
    </p:spTree>
    <p:extLst>
      <p:ext uri="{BB962C8B-B14F-4D97-AF65-F5344CB8AC3E}">
        <p14:creationId xmlns:p14="http://schemas.microsoft.com/office/powerpoint/2010/main" val="3216966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a classification of reflectance pairs can be calculated with the above equation.</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38</a:t>
            </a:fld>
            <a:endParaRPr lang="zh-CN" altLang="en-US"/>
          </a:p>
        </p:txBody>
      </p:sp>
    </p:spTree>
    <p:extLst>
      <p:ext uri="{BB962C8B-B14F-4D97-AF65-F5344CB8AC3E}">
        <p14:creationId xmlns:p14="http://schemas.microsoft.com/office/powerpoint/2010/main" val="66230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While its ground truth pairwise comparison is labeled by AMT workers as shown in the IIW dataset.</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39</a:t>
            </a:fld>
            <a:endParaRPr lang="zh-CN" altLang="en-US"/>
          </a:p>
        </p:txBody>
      </p:sp>
    </p:spTree>
    <p:extLst>
      <p:ext uri="{BB962C8B-B14F-4D97-AF65-F5344CB8AC3E}">
        <p14:creationId xmlns:p14="http://schemas.microsoft.com/office/powerpoint/2010/main" val="1422664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And a shading image, which indicates the lighting condition in the environment.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4</a:t>
            </a:fld>
            <a:endParaRPr lang="zh-CN" altLang="en-US"/>
          </a:p>
        </p:txBody>
      </p:sp>
    </p:spTree>
    <p:extLst>
      <p:ext uri="{BB962C8B-B14F-4D97-AF65-F5344CB8AC3E}">
        <p14:creationId xmlns:p14="http://schemas.microsoft.com/office/powerpoint/2010/main" val="2426467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As no dense ground truth labels are available, IIW introduced the WHDR error metric, short for Weighted Human Disagreement Rate, to measure the percent of human judgements that an algorithm disagrees with.</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40</a:t>
            </a:fld>
            <a:endParaRPr lang="zh-CN" altLang="en-US"/>
          </a:p>
        </p:txBody>
      </p:sp>
    </p:spTree>
    <p:extLst>
      <p:ext uri="{BB962C8B-B14F-4D97-AF65-F5344CB8AC3E}">
        <p14:creationId xmlns:p14="http://schemas.microsoft.com/office/powerpoint/2010/main" val="907345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metric is naturally converted to a form of modified hinge loss that can be conceptually evaluated at every possible pair of points across a dense, trainable albedo image estimate.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41</a:t>
            </a:fld>
            <a:endParaRPr lang="zh-CN" altLang="en-US"/>
          </a:p>
        </p:txBody>
      </p:sp>
    </p:spTree>
    <p:extLst>
      <p:ext uri="{BB962C8B-B14F-4D97-AF65-F5344CB8AC3E}">
        <p14:creationId xmlns:p14="http://schemas.microsoft.com/office/powerpoint/2010/main" val="646329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Thus the albedo image output from the entire proposed framework can then be supervised.</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42</a:t>
            </a:fld>
            <a:endParaRPr lang="zh-CN" altLang="en-US"/>
          </a:p>
        </p:txBody>
      </p:sp>
    </p:spTree>
    <p:extLst>
      <p:ext uri="{BB962C8B-B14F-4D97-AF65-F5344CB8AC3E}">
        <p14:creationId xmlns:p14="http://schemas.microsoft.com/office/powerpoint/2010/main" val="2257417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Beyond this supervision at the output of our pipeline, we also provide intermediate supervision both to the greyscale albedo intensity</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43</a:t>
            </a:fld>
            <a:endParaRPr lang="zh-CN" altLang="en-US"/>
          </a:p>
        </p:txBody>
      </p:sp>
    </p:spTree>
    <p:extLst>
      <p:ext uri="{BB962C8B-B14F-4D97-AF65-F5344CB8AC3E}">
        <p14:creationId xmlns:p14="http://schemas.microsoft.com/office/powerpoint/2010/main" val="1852664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the salient edge map</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44</a:t>
            </a:fld>
            <a:endParaRPr lang="zh-CN" altLang="en-US"/>
          </a:p>
        </p:txBody>
      </p:sp>
    </p:spTree>
    <p:extLst>
      <p:ext uri="{BB962C8B-B14F-4D97-AF65-F5344CB8AC3E}">
        <p14:creationId xmlns:p14="http://schemas.microsoft.com/office/powerpoint/2010/main" val="2577561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When dense ground truth intrinsic images are available as in MIT and MPI-Sintel datasets,  we directly utilize the mean squared error as the supervision layer for all outputs. </a:t>
            </a:r>
          </a:p>
          <a:p>
            <a:endParaRPr lang="en-US" altLang="zh-CN" dirty="0"/>
          </a:p>
          <a:p>
            <a:r>
              <a:rPr lang="en-US" altLang="zh-CN" dirty="0"/>
              <a:t>For the output of the Direct Intrinsic Network we supervise both the albedo and shading. </a:t>
            </a:r>
          </a:p>
          <a:p>
            <a:endParaRPr lang="en-US" altLang="zh-CN" dirty="0"/>
          </a:p>
          <a:p>
            <a:r>
              <a:rPr lang="en-US" altLang="zh-CN" dirty="0"/>
              <a:t>Additionally, to help preserve the details of intrinsic images, the image gradients in the x and y directions are also supervised.</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45</a:t>
            </a:fld>
            <a:endParaRPr lang="zh-CN" altLang="en-US"/>
          </a:p>
        </p:txBody>
      </p:sp>
    </p:spTree>
    <p:extLst>
      <p:ext uri="{BB962C8B-B14F-4D97-AF65-F5344CB8AC3E}">
        <p14:creationId xmlns:p14="http://schemas.microsoft.com/office/powerpoint/2010/main" val="2133168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we present both numerical and visual results on the aforementioned benchmark.</a:t>
            </a:r>
          </a:p>
          <a:p>
            <a:endParaRPr lang="en-US" altLang="zh-CN" dirty="0"/>
          </a:p>
          <a:p>
            <a:r>
              <a:rPr lang="en-US" altLang="zh-CN" dirty="0"/>
              <a:t>This figure displays runtime comparisons plotted against the WHDR performance metric across a wide array of competing methods.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Our full pipeline achieves the best numerical performance, which is significantly better than the second best one. While obtaining the highest accuracy score, our system is still much faster than most others.</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46</a:t>
            </a:fld>
            <a:endParaRPr lang="zh-CN" altLang="en-US"/>
          </a:p>
        </p:txBody>
      </p:sp>
    </p:spTree>
    <p:extLst>
      <p:ext uri="{BB962C8B-B14F-4D97-AF65-F5344CB8AC3E}">
        <p14:creationId xmlns:p14="http://schemas.microsoft.com/office/powerpoint/2010/main" val="1226842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demonstrate some representative visual examples, which illustrate dense extrapolated decompositions across entire images.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47</a:t>
            </a:fld>
            <a:endParaRPr lang="zh-CN" altLang="en-US"/>
          </a:p>
        </p:txBody>
      </p:sp>
    </p:spTree>
    <p:extLst>
      <p:ext uri="{BB962C8B-B14F-4D97-AF65-F5344CB8AC3E}">
        <p14:creationId xmlns:p14="http://schemas.microsoft.com/office/powerpoint/2010/main" val="3586846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While one approach shows some abrupt color transitions along the front and side of the couch that, at least by visual inspection, presumably should have the similar albedo.</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48</a:t>
            </a:fld>
            <a:endParaRPr lang="zh-CN" altLang="en-US"/>
          </a:p>
        </p:txBody>
      </p:sp>
    </p:spTree>
    <p:extLst>
      <p:ext uri="{BB962C8B-B14F-4D97-AF65-F5344CB8AC3E}">
        <p14:creationId xmlns:p14="http://schemas.microsoft.com/office/powerpoint/2010/main" val="2525069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Note our method achieves nearly flattened albedo images, which however contains spurious noise in previous methods.</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49</a:t>
            </a:fld>
            <a:endParaRPr lang="zh-CN" altLang="en-US"/>
          </a:p>
        </p:txBody>
      </p:sp>
    </p:spTree>
    <p:extLst>
      <p:ext uri="{BB962C8B-B14F-4D97-AF65-F5344CB8AC3E}">
        <p14:creationId xmlns:p14="http://schemas.microsoft.com/office/powerpoint/2010/main" val="711836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These two images can be per-pixel multiplied to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5</a:t>
            </a:fld>
            <a:endParaRPr lang="zh-CN" altLang="en-US"/>
          </a:p>
        </p:txBody>
      </p:sp>
    </p:spTree>
    <p:extLst>
      <p:ext uri="{BB962C8B-B14F-4D97-AF65-F5344CB8AC3E}">
        <p14:creationId xmlns:p14="http://schemas.microsoft.com/office/powerpoint/2010/main" val="1359031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Similar phenomenon can also be observed in this example.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50</a:t>
            </a:fld>
            <a:endParaRPr lang="zh-CN" altLang="en-US"/>
          </a:p>
        </p:txBody>
      </p:sp>
    </p:spTree>
    <p:extLst>
      <p:ext uri="{BB962C8B-B14F-4D97-AF65-F5344CB8AC3E}">
        <p14:creationId xmlns:p14="http://schemas.microsoft.com/office/powerpoint/2010/main" val="887139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51</a:t>
            </a:fld>
            <a:endParaRPr lang="zh-CN" altLang="en-US"/>
          </a:p>
        </p:txBody>
      </p:sp>
    </p:spTree>
    <p:extLst>
      <p:ext uri="{BB962C8B-B14F-4D97-AF65-F5344CB8AC3E}">
        <p14:creationId xmlns:p14="http://schemas.microsoft.com/office/powerpoint/2010/main" val="1854776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evaluate our algorithm on the MPI-Sintel dataset that facilitates scene-level quantitative comparisons with densely labeled training data.</a:t>
            </a:r>
          </a:p>
          <a:p>
            <a:endParaRPr lang="en-US" altLang="zh-CN" dirty="0"/>
          </a:p>
          <a:p>
            <a:r>
              <a:rPr lang="en-US" altLang="zh-CN" dirty="0"/>
              <a:t>As shown in this table, our model achieves the best result for all the columns on the MPI-Sintel data.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52</a:t>
            </a:fld>
            <a:endParaRPr lang="zh-CN" altLang="en-US"/>
          </a:p>
        </p:txBody>
      </p:sp>
    </p:spTree>
    <p:extLst>
      <p:ext uri="{BB962C8B-B14F-4D97-AF65-F5344CB8AC3E}">
        <p14:creationId xmlns:p14="http://schemas.microsoft.com/office/powerpoint/2010/main" val="21097054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a group of qualitative results. It can be seen that [click] our framework produces much sharper and high-quality results, and visually very close to the ground truth shown in the last row.</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53</a:t>
            </a:fld>
            <a:endParaRPr lang="zh-CN" altLang="en-US"/>
          </a:p>
        </p:txBody>
      </p:sp>
    </p:spTree>
    <p:extLst>
      <p:ext uri="{BB962C8B-B14F-4D97-AF65-F5344CB8AC3E}">
        <p14:creationId xmlns:p14="http://schemas.microsoft.com/office/powerpoint/2010/main" val="2954788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Similar visual results can also be observed in the MIT dataset, our predicted images are also sharper and more accurate than the other deep methods.</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54</a:t>
            </a:fld>
            <a:endParaRPr lang="zh-CN" altLang="en-US"/>
          </a:p>
        </p:txBody>
      </p:sp>
    </p:spTree>
    <p:extLst>
      <p:ext uri="{BB962C8B-B14F-4D97-AF65-F5344CB8AC3E}">
        <p14:creationId xmlns:p14="http://schemas.microsoft.com/office/powerpoint/2010/main" val="2259713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we find that simultaneously training on multiple datasets is a natural consideration given the generic, modular nature of our pipeline. </a:t>
            </a:r>
          </a:p>
          <a:p>
            <a:endParaRPr lang="en-US" altLang="zh-CN" dirty="0"/>
          </a:p>
          <a:p>
            <a:r>
              <a:rPr lang="en-US" altLang="zh-CN" dirty="0"/>
              <a:t>To briefly examine this hypothesis, we jointly trained our model on both IIW and MPI datasets with shared network parameters.</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56</a:t>
            </a:fld>
            <a:endParaRPr lang="zh-CN" altLang="en-US"/>
          </a:p>
        </p:txBody>
      </p:sp>
    </p:spTree>
    <p:extLst>
      <p:ext uri="{BB962C8B-B14F-4D97-AF65-F5344CB8AC3E}">
        <p14:creationId xmlns:p14="http://schemas.microsoft.com/office/powerpoint/2010/main" val="2826745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Experimentally, we obtained a [click] mean WHDR that is better than all previous methods but not quite as good as our previous result when trained solely on IIW.</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57</a:t>
            </a:fld>
            <a:endParaRPr lang="zh-CN" altLang="en-US"/>
          </a:p>
        </p:txBody>
      </p:sp>
    </p:spTree>
    <p:extLst>
      <p:ext uri="{BB962C8B-B14F-4D97-AF65-F5344CB8AC3E}">
        <p14:creationId xmlns:p14="http://schemas.microsoft.com/office/powerpoint/2010/main" val="9474920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not surprising since the dense, synthesized MPI data is unlikely to closely reflect real-world images and IIW pairwise comparisons.</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58</a:t>
            </a:fld>
            <a:endParaRPr lang="zh-CN" altLang="en-US"/>
          </a:p>
        </p:txBody>
      </p:sp>
    </p:spTree>
    <p:extLst>
      <p:ext uri="{BB962C8B-B14F-4D97-AF65-F5344CB8AC3E}">
        <p14:creationId xmlns:p14="http://schemas.microsoft.com/office/powerpoint/2010/main" val="13024687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crucially, MPI data can still provide useful regularization of real-world image structures, even though this benefit may occur away from sparsely-labeled points and hence, contributes no quantitatively measurable value.</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59</a:t>
            </a:fld>
            <a:endParaRPr lang="zh-CN" altLang="en-US"/>
          </a:p>
        </p:txBody>
      </p:sp>
    </p:spTree>
    <p:extLst>
      <p:ext uri="{BB962C8B-B14F-4D97-AF65-F5344CB8AC3E}">
        <p14:creationId xmlns:p14="http://schemas.microsoft.com/office/powerpoint/2010/main" val="11811671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figure supports this conclusion, where our jointly trained model is applied to three real-world images. Here we observe that complementary supervision does in fact enhance the qualitative performance in new testing environments</a:t>
            </a:r>
          </a:p>
          <a:p>
            <a:endParaRPr lang="en-US" altLang="zh-CN" dirty="0"/>
          </a:p>
          <a:p>
            <a:r>
              <a:rPr lang="en-US" altLang="zh-CN" dirty="0"/>
              <a:t>and our joint model smooth various artifacts.</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60</a:t>
            </a:fld>
            <a:endParaRPr lang="zh-CN" altLang="en-US"/>
          </a:p>
        </p:txBody>
      </p:sp>
    </p:spTree>
    <p:extLst>
      <p:ext uri="{BB962C8B-B14F-4D97-AF65-F5344CB8AC3E}">
        <p14:creationId xmlns:p14="http://schemas.microsoft.com/office/powerpoint/2010/main" val="252434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form the original image in the ideal diffuse scene.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6</a:t>
            </a:fld>
            <a:endParaRPr lang="zh-CN" altLang="en-US"/>
          </a:p>
        </p:txBody>
      </p:sp>
    </p:spTree>
    <p:extLst>
      <p:ext uri="{BB962C8B-B14F-4D97-AF65-F5344CB8AC3E}">
        <p14:creationId xmlns:p14="http://schemas.microsoft.com/office/powerpoint/2010/main" val="140965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Detailed difference can be observed in these magnified regions.</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61</a:t>
            </a:fld>
            <a:endParaRPr lang="zh-CN" altLang="en-US"/>
          </a:p>
        </p:txBody>
      </p:sp>
    </p:spTree>
    <p:extLst>
      <p:ext uri="{BB962C8B-B14F-4D97-AF65-F5344CB8AC3E}">
        <p14:creationId xmlns:p14="http://schemas.microsoft.com/office/powerpoint/2010/main" val="1455978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62</a:t>
            </a:fld>
            <a:endParaRPr lang="zh-CN" altLang="en-US"/>
          </a:p>
        </p:txBody>
      </p:sp>
    </p:spTree>
    <p:extLst>
      <p:ext uri="{BB962C8B-B14F-4D97-AF65-F5344CB8AC3E}">
        <p14:creationId xmlns:p14="http://schemas.microsoft.com/office/powerpoint/2010/main" val="6073726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63</a:t>
            </a:fld>
            <a:endParaRPr lang="zh-CN" altLang="en-US"/>
          </a:p>
        </p:txBody>
      </p:sp>
    </p:spTree>
    <p:extLst>
      <p:ext uri="{BB962C8B-B14F-4D97-AF65-F5344CB8AC3E}">
        <p14:creationId xmlns:p14="http://schemas.microsoft.com/office/powerpoint/2010/main" val="40971963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To summarize, in this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[click] we propose the first deep architecture capable of achieving state-of-the-art results when applied to each of the major intrinsic benchmarks.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[click] Moreover, our framework is also the first trainable end-to-end system on the most challenging IIW benchmark.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64</a:t>
            </a:fld>
            <a:endParaRPr lang="zh-CN" altLang="en-US"/>
          </a:p>
        </p:txBody>
      </p:sp>
    </p:spTree>
    <p:extLst>
      <p:ext uri="{BB962C8B-B14F-4D97-AF65-F5344CB8AC3E}">
        <p14:creationId xmlns:p14="http://schemas.microsoft.com/office/powerpoint/2010/main" val="4284928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[click] We achieved significant improvements over both unseen indoor and outdoor real images via joint training multiple data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[click], compared to previous approaches, our method only requires a minimal computational footprint at test time.</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65</a:t>
            </a:fld>
            <a:endParaRPr lang="zh-CN" altLang="en-US"/>
          </a:p>
        </p:txBody>
      </p:sp>
    </p:spTree>
    <p:extLst>
      <p:ext uri="{BB962C8B-B14F-4D97-AF65-F5344CB8AC3E}">
        <p14:creationId xmlns:p14="http://schemas.microsoft.com/office/powerpoint/2010/main" val="4257544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One last thing. I’m </a:t>
            </a:r>
            <a:r>
              <a:rPr lang="en-US" altLang="zh-CN" sz="1200" dirty="0" err="1"/>
              <a:t>gonna</a:t>
            </a:r>
            <a:r>
              <a:rPr lang="en-US" altLang="zh-CN" sz="1200" dirty="0"/>
              <a:t> graduate in the summer, next year. I’m looking for any potential post-doc positions and jobs. Anyone who are interested in my research, feel free to contact me.</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66</a:t>
            </a:fld>
            <a:endParaRPr lang="zh-CN" altLang="en-US"/>
          </a:p>
        </p:txBody>
      </p:sp>
    </p:spTree>
    <p:extLst>
      <p:ext uri="{BB962C8B-B14F-4D97-AF65-F5344CB8AC3E}">
        <p14:creationId xmlns:p14="http://schemas.microsoft.com/office/powerpoint/2010/main" val="1420931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you for your listening.</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67</a:t>
            </a:fld>
            <a:endParaRPr lang="zh-CN" altLang="en-US"/>
          </a:p>
        </p:txBody>
      </p:sp>
    </p:spTree>
    <p:extLst>
      <p:ext uri="{BB962C8B-B14F-4D97-AF65-F5344CB8AC3E}">
        <p14:creationId xmlns:p14="http://schemas.microsoft.com/office/powerpoint/2010/main" val="932107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By</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solving</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such</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a</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problem,</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we</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can</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implement</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some</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interesting visual effects, for example resurfacing.  As shown here, the cupboard is colorized with another texture to generate a new scene, without influencing the lightings. </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7</a:t>
            </a:fld>
            <a:endParaRPr lang="zh-CN" altLang="en-US"/>
          </a:p>
        </p:txBody>
      </p:sp>
    </p:spTree>
    <p:extLst>
      <p:ext uri="{BB962C8B-B14F-4D97-AF65-F5344CB8AC3E}">
        <p14:creationId xmlns:p14="http://schemas.microsoft.com/office/powerpoint/2010/main" val="272426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On the other hand, we can also insert some new objects in the scene by rendering the 3D object with the estimated illumination in the image, and placing them in the target position, just like the blanket on the bed.</a:t>
            </a:r>
            <a:endParaRPr lang="zh-CN" altLang="en-US" dirty="0"/>
          </a:p>
        </p:txBody>
      </p:sp>
      <p:sp>
        <p:nvSpPr>
          <p:cNvPr id="4" name="灯片编号占位符 3"/>
          <p:cNvSpPr>
            <a:spLocks noGrp="1"/>
          </p:cNvSpPr>
          <p:nvPr>
            <p:ph type="sldNum" sz="quarter" idx="10"/>
          </p:nvPr>
        </p:nvSpPr>
        <p:spPr/>
        <p:txBody>
          <a:bodyPr/>
          <a:lstStyle/>
          <a:p>
            <a:fld id="{1CC1A7AD-531A-4B9F-9758-F6692F0D2FED}" type="slidenum">
              <a:rPr lang="zh-CN" altLang="en-US" smtClean="0"/>
              <a:t>8</a:t>
            </a:fld>
            <a:endParaRPr lang="zh-CN" altLang="en-US"/>
          </a:p>
        </p:txBody>
      </p:sp>
    </p:spTree>
    <p:extLst>
      <p:ext uri="{BB962C8B-B14F-4D97-AF65-F5344CB8AC3E}">
        <p14:creationId xmlns:p14="http://schemas.microsoft.com/office/powerpoint/2010/main" val="2323938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Estimating the decomposition is a fundamentally ill-posed problem as there exist infinitely many feasible solutions to the above equation. </a:t>
            </a:r>
          </a:p>
          <a:p>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To</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tackle</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such</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a</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problem,</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prior information is always leveraged to constrain the space of feasible solutions. </a:t>
            </a:r>
          </a:p>
        </p:txBody>
      </p:sp>
      <p:sp>
        <p:nvSpPr>
          <p:cNvPr id="4" name="灯片编号占位符 3"/>
          <p:cNvSpPr>
            <a:spLocks noGrp="1"/>
          </p:cNvSpPr>
          <p:nvPr>
            <p:ph type="sldNum" sz="quarter" idx="10"/>
          </p:nvPr>
        </p:nvSpPr>
        <p:spPr/>
        <p:txBody>
          <a:bodyPr/>
          <a:lstStyle/>
          <a:p>
            <a:fld id="{1CC1A7AD-531A-4B9F-9758-F6692F0D2FED}" type="slidenum">
              <a:rPr lang="zh-CN" altLang="en-US" smtClean="0"/>
              <a:t>9</a:t>
            </a:fld>
            <a:endParaRPr lang="zh-CN" altLang="en-US"/>
          </a:p>
        </p:txBody>
      </p:sp>
    </p:spTree>
    <p:extLst>
      <p:ext uri="{BB962C8B-B14F-4D97-AF65-F5344CB8AC3E}">
        <p14:creationId xmlns:p14="http://schemas.microsoft.com/office/powerpoint/2010/main" val="256537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85340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315087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267564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337289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55871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267529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2391336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3903745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270639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2329960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BCBCF0E2-8B05-44D5-B08E-B284513885FE}" type="datetimeFigureOut">
              <a:rPr lang="zh-CN" altLang="en-US" smtClean="0"/>
              <a:t>2018/6/22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3779413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CBCF0E2-8B05-44D5-B08E-B284513885FE}" type="datetimeFigureOut">
              <a:rPr lang="zh-CN" altLang="en-US" smtClean="0"/>
              <a:t>2018/6/22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6AC68EA-270E-4503-8B50-2E3458B2BCAB}" type="slidenum">
              <a:rPr lang="zh-CN" altLang="en-US" smtClean="0"/>
              <a:t>‹#›</a:t>
            </a:fld>
            <a:endParaRPr lang="zh-CN" altLang="en-US"/>
          </a:p>
        </p:txBody>
      </p:sp>
    </p:spTree>
    <p:extLst>
      <p:ext uri="{BB962C8B-B14F-4D97-AF65-F5344CB8AC3E}">
        <p14:creationId xmlns:p14="http://schemas.microsoft.com/office/powerpoint/2010/main" val="3486445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9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1.png"/><Relationship Id="rId7"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0.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26.png"/><Relationship Id="rId4" Type="http://schemas.openxmlformats.org/officeDocument/2006/relationships/image" Target="../media/image220.png"/></Relationships>
</file>

<file path=ppt/slides/_rels/slide23.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png"/><Relationship Id="rId7" Type="http://schemas.openxmlformats.org/officeDocument/2006/relationships/image" Target="../media/image24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20.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20.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0.png"/><Relationship Id="rId12"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7.png"/><Relationship Id="rId4" Type="http://schemas.openxmlformats.org/officeDocument/2006/relationships/image" Target="../media/image220.png"/><Relationship Id="rId9" Type="http://schemas.openxmlformats.org/officeDocument/2006/relationships/image" Target="../media/image260.png"/></Relationships>
</file>

<file path=ppt/slides/_rels/slide2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png"/><Relationship Id="rId7" Type="http://schemas.openxmlformats.org/officeDocument/2006/relationships/image" Target="../media/image290.png"/><Relationship Id="rId12"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20.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0.png"/><Relationship Id="rId12"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20.png"/><Relationship Id="rId9" Type="http://schemas.openxmlformats.org/officeDocument/2006/relationships/image" Target="../media/image27.png"/><Relationship Id="rId1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0.png"/><Relationship Id="rId12"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28.png"/><Relationship Id="rId4" Type="http://schemas.openxmlformats.org/officeDocument/2006/relationships/image" Target="../media/image220.png"/><Relationship Id="rId9" Type="http://schemas.openxmlformats.org/officeDocument/2006/relationships/image" Target="../media/image27.png"/><Relationship Id="rId14" Type="http://schemas.openxmlformats.org/officeDocument/2006/relationships/image" Target="../media/image241.png"/></Relationships>
</file>

<file path=ppt/slides/_rels/slide29.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90.png"/><Relationship Id="rId12" Type="http://schemas.openxmlformats.org/officeDocument/2006/relationships/image" Target="../media/image37.png"/><Relationship Id="rId2" Type="http://schemas.openxmlformats.org/officeDocument/2006/relationships/notesSlide" Target="../notesSlides/notesSlide29.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image" Target="../media/image36.png"/><Relationship Id="rId5" Type="http://schemas.openxmlformats.org/officeDocument/2006/relationships/image" Target="../media/image26.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0.png"/><Relationship Id="rId9" Type="http://schemas.openxmlformats.org/officeDocument/2006/relationships/image" Target="../media/image27.pn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0.png"/><Relationship Id="rId12" Type="http://schemas.openxmlformats.org/officeDocument/2006/relationships/image" Target="../media/image32.png"/><Relationship Id="rId17" Type="http://schemas.openxmlformats.org/officeDocument/2006/relationships/image" Target="../media/image38.png"/><Relationship Id="rId2" Type="http://schemas.openxmlformats.org/officeDocument/2006/relationships/notesSlide" Target="../notesSlides/notesSlide30.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28.png"/><Relationship Id="rId4" Type="http://schemas.openxmlformats.org/officeDocument/2006/relationships/image" Target="../media/image220.png"/><Relationship Id="rId9" Type="http://schemas.openxmlformats.org/officeDocument/2006/relationships/image" Target="../media/image27.png"/><Relationship Id="rId1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2600.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01.png"/><Relationship Id="rId12" Type="http://schemas.openxmlformats.org/officeDocument/2006/relationships/image" Target="../media/image320.png"/><Relationship Id="rId2" Type="http://schemas.openxmlformats.org/officeDocument/2006/relationships/notesSlide" Target="../notesSlides/notesSlide31.xml"/><Relationship Id="rId16" Type="http://schemas.openxmlformats.org/officeDocument/2006/relationships/image" Target="../media/image370.png"/><Relationship Id="rId1" Type="http://schemas.openxmlformats.org/officeDocument/2006/relationships/slideLayout" Target="../slideLayouts/slideLayout1.xml"/><Relationship Id="rId6" Type="http://schemas.openxmlformats.org/officeDocument/2006/relationships/image" Target="../media/image2400.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280.png"/><Relationship Id="rId4" Type="http://schemas.openxmlformats.org/officeDocument/2006/relationships/image" Target="../media/image2200.png"/><Relationship Id="rId9" Type="http://schemas.openxmlformats.org/officeDocument/2006/relationships/image" Target="../media/image27.png"/><Relationship Id="rId14" Type="http://schemas.openxmlformats.org/officeDocument/2006/relationships/image" Target="../media/image340.png"/></Relationships>
</file>

<file path=ppt/slides/_rels/slide32.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240.png"/><Relationship Id="rId12" Type="http://schemas.openxmlformats.org/officeDocument/2006/relationships/image" Target="../media/image36.png"/><Relationship Id="rId17" Type="http://schemas.openxmlformats.org/officeDocument/2006/relationships/image" Target="../media/image34.png"/><Relationship Id="rId2" Type="http://schemas.openxmlformats.org/officeDocument/2006/relationships/notesSlide" Target="../notesSlides/notesSlide32.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20.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0.png"/><Relationship Id="rId9" Type="http://schemas.openxmlformats.org/officeDocument/2006/relationships/image" Target="../media/image260.png"/><Relationship Id="rId1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1.png"/><Relationship Id="rId18" Type="http://schemas.openxmlformats.org/officeDocument/2006/relationships/image" Target="../media/image400.png"/><Relationship Id="rId3" Type="http://schemas.openxmlformats.org/officeDocument/2006/relationships/image" Target="../media/image25.png"/><Relationship Id="rId7" Type="http://schemas.openxmlformats.org/officeDocument/2006/relationships/image" Target="../media/image290.png"/><Relationship Id="rId12" Type="http://schemas.openxmlformats.org/officeDocument/2006/relationships/image" Target="../media/image37.png"/><Relationship Id="rId17" Type="http://schemas.openxmlformats.org/officeDocument/2006/relationships/image" Target="../media/image40.png"/><Relationship Id="rId2" Type="http://schemas.openxmlformats.org/officeDocument/2006/relationships/notesSlide" Target="../notesSlides/notesSlide33.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image" Target="../media/image36.png"/><Relationship Id="rId5" Type="http://schemas.openxmlformats.org/officeDocument/2006/relationships/image" Target="../media/image26.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41.png"/><Relationship Id="rId4" Type="http://schemas.openxmlformats.org/officeDocument/2006/relationships/image" Target="../media/image220.png"/><Relationship Id="rId9" Type="http://schemas.openxmlformats.org/officeDocument/2006/relationships/image" Target="../media/image27.png"/><Relationship Id="rId1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2900.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10.png"/></Relationships>
</file>

<file path=ppt/slides/_rels/slide43.xml.rels><?xml version="1.0" encoding="UTF-8" standalone="yes"?>
<Relationships xmlns="http://schemas.openxmlformats.org/package/2006/relationships"><Relationship Id="rId3" Type="http://schemas.openxmlformats.org/officeDocument/2006/relationships/image" Target="../media/image290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10.png"/></Relationships>
</file>

<file path=ppt/slides/_rels/slide44.xml.rels><?xml version="1.0" encoding="UTF-8" standalone="yes"?>
<Relationships xmlns="http://schemas.openxmlformats.org/package/2006/relationships"><Relationship Id="rId3" Type="http://schemas.openxmlformats.org/officeDocument/2006/relationships/image" Target="../media/image2900.png"/><Relationship Id="rId7"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1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 Id="rId9" Type="http://schemas.openxmlformats.org/officeDocument/2006/relationships/image" Target="../media/image60.jpg"/></Relationships>
</file>

<file path=ppt/slides/_rels/slide4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56.jpg"/><Relationship Id="rId10" Type="http://schemas.openxmlformats.org/officeDocument/2006/relationships/image" Target="../media/image63.png"/><Relationship Id="rId4" Type="http://schemas.openxmlformats.org/officeDocument/2006/relationships/image" Target="../media/image55.jpg"/><Relationship Id="rId9" Type="http://schemas.openxmlformats.org/officeDocument/2006/relationships/image" Target="../media/image60.jpg"/></Relationships>
</file>

<file path=ppt/slides/_rels/slide49.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55.jpg"/><Relationship Id="rId9" Type="http://schemas.openxmlformats.org/officeDocument/2006/relationships/image" Target="../media/image60.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jpg"/><Relationship Id="rId9" Type="http://schemas.openxmlformats.org/officeDocument/2006/relationships/image" Target="../media/image75.jpg"/></Relationships>
</file>

<file path=ppt/slides/_rels/slide5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0.jpg"/><Relationship Id="rId11"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75.jp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8.jpg"/><Relationship Id="rId11" Type="http://schemas.openxmlformats.org/officeDocument/2006/relationships/image" Target="../media/image93.jpg"/><Relationship Id="rId5" Type="http://schemas.openxmlformats.org/officeDocument/2006/relationships/image" Target="../media/image87.jpg"/><Relationship Id="rId10" Type="http://schemas.openxmlformats.org/officeDocument/2006/relationships/image" Target="../media/image92.jpg"/><Relationship Id="rId4" Type="http://schemas.openxmlformats.org/officeDocument/2006/relationships/image" Target="../media/image86.jpg"/><Relationship Id="rId9" Type="http://schemas.openxmlformats.org/officeDocument/2006/relationships/image" Target="../media/image91.jpg"/></Relationships>
</file>

<file path=ppt/slides/_rels/slide55.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image" Target="../media/image94.jpg"/><Relationship Id="rId1" Type="http://schemas.openxmlformats.org/officeDocument/2006/relationships/slideLayout" Target="../slideLayouts/slideLayout1.xml"/><Relationship Id="rId6" Type="http://schemas.openxmlformats.org/officeDocument/2006/relationships/image" Target="../media/image98.jpg"/><Relationship Id="rId5" Type="http://schemas.openxmlformats.org/officeDocument/2006/relationships/image" Target="../media/image97.jpg"/><Relationship Id="rId10" Type="http://schemas.openxmlformats.org/officeDocument/2006/relationships/image" Target="../media/image102.jpg"/><Relationship Id="rId4" Type="http://schemas.openxmlformats.org/officeDocument/2006/relationships/image" Target="../media/image96.jpg"/><Relationship Id="rId9" Type="http://schemas.openxmlformats.org/officeDocument/2006/relationships/image" Target="../media/image101.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00.png"/><Relationship Id="rId3" Type="http://schemas.openxmlformats.org/officeDocument/2006/relationships/image" Target="../media/image104.jpg"/><Relationship Id="rId7" Type="http://schemas.openxmlformats.org/officeDocument/2006/relationships/image" Target="../media/image108.jpg"/><Relationship Id="rId12"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07.jpg"/><Relationship Id="rId11" Type="http://schemas.openxmlformats.org/officeDocument/2006/relationships/image" Target="../media/image112.jpg"/><Relationship Id="rId5" Type="http://schemas.openxmlformats.org/officeDocument/2006/relationships/image" Target="../media/image106.jpg"/><Relationship Id="rId10" Type="http://schemas.openxmlformats.org/officeDocument/2006/relationships/image" Target="../media/image111.jpg"/><Relationship Id="rId4" Type="http://schemas.openxmlformats.org/officeDocument/2006/relationships/image" Target="../media/image105.jpg"/><Relationship Id="rId9" Type="http://schemas.openxmlformats.org/officeDocument/2006/relationships/image" Target="../media/image110.jpg"/><Relationship Id="rId14" Type="http://schemas.openxmlformats.org/officeDocument/2006/relationships/image" Target="../media/image101.png"/></Relationships>
</file>

<file path=ppt/slides/_rels/slide61.xml.rels><?xml version="1.0" encoding="UTF-8" standalone="yes"?>
<Relationships xmlns="http://schemas.openxmlformats.org/package/2006/relationships"><Relationship Id="rId8" Type="http://schemas.openxmlformats.org/officeDocument/2006/relationships/image" Target="../media/image111.jpg"/><Relationship Id="rId13" Type="http://schemas.openxmlformats.org/officeDocument/2006/relationships/image" Target="../media/image100.png"/><Relationship Id="rId18" Type="http://schemas.openxmlformats.org/officeDocument/2006/relationships/image" Target="../media/image116.png"/><Relationship Id="rId3" Type="http://schemas.openxmlformats.org/officeDocument/2006/relationships/image" Target="../media/image104.jpg"/><Relationship Id="rId7" Type="http://schemas.openxmlformats.org/officeDocument/2006/relationships/image" Target="../media/image110.jpg"/><Relationship Id="rId12" Type="http://schemas.openxmlformats.org/officeDocument/2006/relationships/image" Target="../media/image99.png"/><Relationship Id="rId17" Type="http://schemas.openxmlformats.org/officeDocument/2006/relationships/image" Target="../media/image115.png"/><Relationship Id="rId2" Type="http://schemas.openxmlformats.org/officeDocument/2006/relationships/notesSlide" Target="../notesSlides/notesSlide60.xml"/><Relationship Id="rId16"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09.jpg"/><Relationship Id="rId5" Type="http://schemas.openxmlformats.org/officeDocument/2006/relationships/image" Target="../media/image108.jpg"/><Relationship Id="rId15" Type="http://schemas.openxmlformats.org/officeDocument/2006/relationships/image" Target="../media/image113.png"/><Relationship Id="rId4" Type="http://schemas.openxmlformats.org/officeDocument/2006/relationships/image" Target="../media/image107.jpg"/><Relationship Id="rId9" Type="http://schemas.openxmlformats.org/officeDocument/2006/relationships/image" Target="../media/image112.jpg"/><Relationship Id="rId14" Type="http://schemas.openxmlformats.org/officeDocument/2006/relationships/image" Target="../media/image101.png"/></Relationships>
</file>

<file path=ppt/slides/_rels/slide62.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18.png"/><Relationship Id="rId3" Type="http://schemas.openxmlformats.org/officeDocument/2006/relationships/image" Target="../media/image104.jpg"/><Relationship Id="rId21" Type="http://schemas.openxmlformats.org/officeDocument/2006/relationships/image" Target="../media/image116.png"/><Relationship Id="rId7" Type="http://schemas.openxmlformats.org/officeDocument/2006/relationships/image" Target="../media/image111.jpg"/><Relationship Id="rId12" Type="http://schemas.openxmlformats.org/officeDocument/2006/relationships/image" Target="../media/image99.png"/><Relationship Id="rId17" Type="http://schemas.openxmlformats.org/officeDocument/2006/relationships/image" Target="../media/image117.png"/><Relationship Id="rId2" Type="http://schemas.openxmlformats.org/officeDocument/2006/relationships/notesSlide" Target="../notesSlides/notesSlide61.xml"/><Relationship Id="rId16" Type="http://schemas.openxmlformats.org/officeDocument/2006/relationships/image" Target="../media/image114.png"/><Relationship Id="rId20"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09.jpg"/><Relationship Id="rId5" Type="http://schemas.openxmlformats.org/officeDocument/2006/relationships/image" Target="../media/image108.jpg"/><Relationship Id="rId15" Type="http://schemas.openxmlformats.org/officeDocument/2006/relationships/image" Target="../media/image113.png"/><Relationship Id="rId19" Type="http://schemas.openxmlformats.org/officeDocument/2006/relationships/image" Target="../media/image119.png"/><Relationship Id="rId4" Type="http://schemas.openxmlformats.org/officeDocument/2006/relationships/image" Target="../media/image107.jpg"/><Relationship Id="rId14" Type="http://schemas.openxmlformats.org/officeDocument/2006/relationships/image" Target="../media/image101.png"/><Relationship Id="rId22" Type="http://schemas.openxmlformats.org/officeDocument/2006/relationships/image" Target="../media/image120.png"/></Relationships>
</file>

<file path=ppt/slides/_rels/slide63.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000.png"/><Relationship Id="rId18" Type="http://schemas.openxmlformats.org/officeDocument/2006/relationships/image" Target="../media/image116.png"/><Relationship Id="rId3" Type="http://schemas.openxmlformats.org/officeDocument/2006/relationships/image" Target="../media/image104.jpg"/><Relationship Id="rId7" Type="http://schemas.openxmlformats.org/officeDocument/2006/relationships/image" Target="../media/image122.png"/><Relationship Id="rId12" Type="http://schemas.openxmlformats.org/officeDocument/2006/relationships/image" Target="../media/image990.png"/><Relationship Id="rId17" Type="http://schemas.openxmlformats.org/officeDocument/2006/relationships/image" Target="../media/image115.png"/><Relationship Id="rId2" Type="http://schemas.openxmlformats.org/officeDocument/2006/relationships/notesSlide" Target="../notesSlides/notesSlide62.xml"/><Relationship Id="rId16" Type="http://schemas.openxmlformats.org/officeDocument/2006/relationships/image" Target="../media/image119.png"/><Relationship Id="rId20" Type="http://schemas.openxmlformats.org/officeDocument/2006/relationships/image" Target="../media/image124.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18.png"/><Relationship Id="rId5" Type="http://schemas.openxmlformats.org/officeDocument/2006/relationships/image" Target="../media/image114.png"/><Relationship Id="rId15" Type="http://schemas.openxmlformats.org/officeDocument/2006/relationships/image" Target="../media/image120.png"/><Relationship Id="rId10" Type="http://schemas.openxmlformats.org/officeDocument/2006/relationships/image" Target="../media/image111.jpg"/><Relationship Id="rId19" Type="http://schemas.openxmlformats.org/officeDocument/2006/relationships/image" Target="../media/image123.png"/><Relationship Id="rId4" Type="http://schemas.openxmlformats.org/officeDocument/2006/relationships/image" Target="../media/image113.png"/><Relationship Id="rId9" Type="http://schemas.openxmlformats.org/officeDocument/2006/relationships/image" Target="../media/image117.png"/><Relationship Id="rId14" Type="http://schemas.openxmlformats.org/officeDocument/2006/relationships/image" Target="../media/image101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26EC9-18C0-4E44-857F-7F26B0509FC9}"/>
              </a:ext>
            </a:extLst>
          </p:cNvPr>
          <p:cNvSpPr>
            <a:spLocks noGrp="1"/>
          </p:cNvSpPr>
          <p:nvPr>
            <p:ph type="ctrTitle"/>
          </p:nvPr>
        </p:nvSpPr>
        <p:spPr>
          <a:xfrm>
            <a:off x="28353" y="1168697"/>
            <a:ext cx="9087293" cy="860379"/>
          </a:xfrm>
        </p:spPr>
        <p:txBody>
          <a:bodyPr>
            <a:normAutofit/>
          </a:bodyPr>
          <a:lstStyle/>
          <a:p>
            <a:r>
              <a:rPr lang="en-US" altLang="zh-CN" sz="3200" b="1" dirty="0"/>
              <a:t>Revisiting Deep Intrinsic Image Decompositions</a:t>
            </a:r>
            <a:endParaRPr lang="zh-CN" altLang="en-US" sz="3200" b="1" dirty="0"/>
          </a:p>
        </p:txBody>
      </p:sp>
      <p:sp>
        <p:nvSpPr>
          <p:cNvPr id="3" name="副标题 2">
            <a:extLst>
              <a:ext uri="{FF2B5EF4-FFF2-40B4-BE49-F238E27FC236}">
                <a16:creationId xmlns:a16="http://schemas.microsoft.com/office/drawing/2014/main" id="{788A2A3D-107E-4CB3-A7FF-6D9883D43933}"/>
              </a:ext>
            </a:extLst>
          </p:cNvPr>
          <p:cNvSpPr>
            <a:spLocks noGrp="1"/>
          </p:cNvSpPr>
          <p:nvPr>
            <p:ph type="subTitle" idx="1"/>
          </p:nvPr>
        </p:nvSpPr>
        <p:spPr>
          <a:xfrm>
            <a:off x="223283" y="2412145"/>
            <a:ext cx="8697432" cy="445356"/>
          </a:xfrm>
        </p:spPr>
        <p:txBody>
          <a:bodyPr>
            <a:normAutofit/>
          </a:bodyPr>
          <a:lstStyle/>
          <a:p>
            <a:r>
              <a:rPr lang="en-US" altLang="zh-CN" sz="1900" b="1" dirty="0"/>
              <a:t>Qingnan Fan</a:t>
            </a:r>
            <a:r>
              <a:rPr lang="en-US" altLang="zh-CN" sz="2200" baseline="30000" dirty="0"/>
              <a:t>1</a:t>
            </a:r>
            <a:r>
              <a:rPr lang="en-US" altLang="zh-CN" sz="1600" dirty="0"/>
              <a:t>, </a:t>
            </a:r>
            <a:r>
              <a:rPr lang="en-US" altLang="zh-CN" sz="1900" dirty="0"/>
              <a:t>Jiaolong Yang</a:t>
            </a:r>
            <a:r>
              <a:rPr lang="en-US" altLang="zh-CN" sz="2200" baseline="30000" dirty="0"/>
              <a:t>2</a:t>
            </a:r>
            <a:r>
              <a:rPr lang="en-US" altLang="zh-CN" sz="1600" dirty="0"/>
              <a:t>, </a:t>
            </a:r>
            <a:r>
              <a:rPr lang="en-US" altLang="zh-CN" sz="1900" dirty="0"/>
              <a:t>Gang Hua</a:t>
            </a:r>
            <a:r>
              <a:rPr lang="en-US" altLang="zh-CN" sz="2200" baseline="30000" dirty="0"/>
              <a:t>2</a:t>
            </a:r>
            <a:r>
              <a:rPr lang="en-US" altLang="zh-CN" sz="1600" dirty="0"/>
              <a:t>, </a:t>
            </a:r>
            <a:r>
              <a:rPr lang="en-US" altLang="zh-CN" sz="1900" dirty="0" err="1"/>
              <a:t>Baoquan</a:t>
            </a:r>
            <a:r>
              <a:rPr lang="en-US" altLang="zh-CN" sz="1900" dirty="0"/>
              <a:t> Chen</a:t>
            </a:r>
            <a:r>
              <a:rPr lang="en-US" altLang="zh-CN" sz="2200" baseline="30000" dirty="0"/>
              <a:t>1,3</a:t>
            </a:r>
            <a:r>
              <a:rPr lang="en-US" altLang="zh-CN" sz="1600" dirty="0"/>
              <a:t>, </a:t>
            </a:r>
            <a:r>
              <a:rPr lang="en-US" altLang="zh-CN" sz="1900" dirty="0"/>
              <a:t>David Wipf</a:t>
            </a:r>
            <a:r>
              <a:rPr lang="en-US" altLang="zh-CN" sz="2200" baseline="30000" dirty="0"/>
              <a:t>2</a:t>
            </a:r>
          </a:p>
        </p:txBody>
      </p:sp>
      <p:sp>
        <p:nvSpPr>
          <p:cNvPr id="4" name="副标题 2">
            <a:extLst>
              <a:ext uri="{FF2B5EF4-FFF2-40B4-BE49-F238E27FC236}">
                <a16:creationId xmlns:a16="http://schemas.microsoft.com/office/drawing/2014/main" id="{DECCBF54-F722-4A1B-9BCE-855ED9363C72}"/>
              </a:ext>
            </a:extLst>
          </p:cNvPr>
          <p:cNvSpPr txBox="1">
            <a:spLocks/>
          </p:cNvSpPr>
          <p:nvPr/>
        </p:nvSpPr>
        <p:spPr>
          <a:xfrm>
            <a:off x="223283" y="2700138"/>
            <a:ext cx="8697432" cy="76468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br>
              <a:rPr lang="en-US" altLang="zh-CN" sz="1200" dirty="0"/>
            </a:br>
            <a:r>
              <a:rPr lang="en-US" altLang="zh-CN" sz="2000" baseline="30000" dirty="0"/>
              <a:t>1</a:t>
            </a:r>
            <a:r>
              <a:rPr lang="en-US" altLang="zh-CN" sz="1900" dirty="0"/>
              <a:t>Shandong University</a:t>
            </a:r>
            <a:r>
              <a:rPr lang="en-US" altLang="zh-CN" sz="1600" dirty="0"/>
              <a:t>   </a:t>
            </a:r>
            <a:r>
              <a:rPr lang="en-US" altLang="zh-CN" sz="2000" baseline="30000" dirty="0"/>
              <a:t>2</a:t>
            </a:r>
            <a:r>
              <a:rPr lang="en-US" altLang="zh-CN" sz="1900" dirty="0"/>
              <a:t>Microsoft Research</a:t>
            </a:r>
            <a:r>
              <a:rPr lang="en-US" altLang="zh-CN" sz="1200" dirty="0"/>
              <a:t>, </a:t>
            </a:r>
            <a:r>
              <a:rPr lang="en-US" altLang="zh-CN" sz="2000" baseline="30000" dirty="0"/>
              <a:t>3</a:t>
            </a:r>
            <a:r>
              <a:rPr lang="en-US" altLang="zh-CN" sz="1900" dirty="0"/>
              <a:t>Peking University</a:t>
            </a:r>
            <a:endParaRPr lang="zh-CN" altLang="en-US" sz="1900" dirty="0"/>
          </a:p>
        </p:txBody>
      </p:sp>
      <p:pic>
        <p:nvPicPr>
          <p:cNvPr id="1028" name="Picture 4" descr="âshandong universityâçå¾çæç´¢ç»æ">
            <a:extLst>
              <a:ext uri="{FF2B5EF4-FFF2-40B4-BE49-F238E27FC236}">
                <a16:creationId xmlns:a16="http://schemas.microsoft.com/office/drawing/2014/main" id="{45E9DD56-9B50-4F36-B493-A242268FC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151"/>
          <a:stretch/>
        </p:blipFill>
        <p:spPr bwMode="auto">
          <a:xfrm>
            <a:off x="2102483" y="3269598"/>
            <a:ext cx="1077070" cy="1087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âmicrosoft researchâçå¾çæç´¢ç»æ">
            <a:extLst>
              <a:ext uri="{FF2B5EF4-FFF2-40B4-BE49-F238E27FC236}">
                <a16:creationId xmlns:a16="http://schemas.microsoft.com/office/drawing/2014/main" id="{79D3070D-ADED-499A-BA7D-25400077B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717" y="3385710"/>
            <a:ext cx="1700893" cy="7972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âpeking universityâçå¾çæç´¢ç»æ">
            <a:extLst>
              <a:ext uri="{FF2B5EF4-FFF2-40B4-BE49-F238E27FC236}">
                <a16:creationId xmlns:a16="http://schemas.microsoft.com/office/drawing/2014/main" id="{BE4680F6-43CB-45B4-98A4-6706627C0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619" y="3240570"/>
            <a:ext cx="1087043" cy="108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419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607DE8-9F2E-4347-AE8A-57B8C8D9F07E}"/>
              </a:ext>
            </a:extLst>
          </p:cNvPr>
          <p:cNvSpPr txBox="1"/>
          <p:nvPr/>
        </p:nvSpPr>
        <p:spPr>
          <a:xfrm flipH="1">
            <a:off x="237105" y="148856"/>
            <a:ext cx="5135881" cy="461665"/>
          </a:xfrm>
          <a:prstGeom prst="rect">
            <a:avLst/>
          </a:prstGeom>
          <a:noFill/>
        </p:spPr>
        <p:txBody>
          <a:bodyPr wrap="square" rtlCol="0">
            <a:spAutoFit/>
          </a:bodyPr>
          <a:lstStyle/>
          <a:p>
            <a:r>
              <a:rPr lang="en-US" altLang="zh-CN" sz="2400" dirty="0"/>
              <a:t>Challenges</a:t>
            </a:r>
            <a:endParaRPr lang="zh-CN" altLang="en-US" sz="2400" dirty="0"/>
          </a:p>
        </p:txBody>
      </p:sp>
      <p:pic>
        <p:nvPicPr>
          <p:cNvPr id="3" name="图片 2">
            <a:extLst>
              <a:ext uri="{FF2B5EF4-FFF2-40B4-BE49-F238E27FC236}">
                <a16:creationId xmlns:a16="http://schemas.microsoft.com/office/drawing/2014/main" id="{E3B678D4-3559-47A5-A5F3-8EE018259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459" y="1099942"/>
            <a:ext cx="2097334" cy="1350215"/>
          </a:xfrm>
          <a:prstGeom prst="rect">
            <a:avLst/>
          </a:prstGeom>
        </p:spPr>
      </p:pic>
      <p:pic>
        <p:nvPicPr>
          <p:cNvPr id="9" name="图片 8">
            <a:extLst>
              <a:ext uri="{FF2B5EF4-FFF2-40B4-BE49-F238E27FC236}">
                <a16:creationId xmlns:a16="http://schemas.microsoft.com/office/drawing/2014/main" id="{99ECBD2E-1321-4D7F-8D9C-EBDC50EDF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438" y="1099944"/>
            <a:ext cx="2097334" cy="1350215"/>
          </a:xfrm>
          <a:prstGeom prst="rect">
            <a:avLst/>
          </a:prstGeom>
        </p:spPr>
      </p:pic>
      <p:sp>
        <p:nvSpPr>
          <p:cNvPr id="11" name="文本框 10">
            <a:extLst>
              <a:ext uri="{FF2B5EF4-FFF2-40B4-BE49-F238E27FC236}">
                <a16:creationId xmlns:a16="http://schemas.microsoft.com/office/drawing/2014/main" id="{661FAA2A-1C61-4CC9-9EC4-819FCCD8FC62}"/>
              </a:ext>
            </a:extLst>
          </p:cNvPr>
          <p:cNvSpPr txBox="1"/>
          <p:nvPr/>
        </p:nvSpPr>
        <p:spPr>
          <a:xfrm>
            <a:off x="3719105" y="2475212"/>
            <a:ext cx="1939999" cy="338554"/>
          </a:xfrm>
          <a:prstGeom prst="rect">
            <a:avLst/>
          </a:prstGeom>
          <a:noFill/>
        </p:spPr>
        <p:txBody>
          <a:bodyPr wrap="square" rtlCol="0">
            <a:spAutoFit/>
          </a:bodyPr>
          <a:lstStyle/>
          <a:p>
            <a:pPr algn="ctr"/>
            <a:r>
              <a:rPr lang="en-US" altLang="zh-CN" sz="1600" dirty="0"/>
              <a:t>Albedo/Reflectance</a:t>
            </a:r>
            <a:endParaRPr lang="zh-CN" altLang="en-US" sz="1600" dirty="0"/>
          </a:p>
        </p:txBody>
      </p:sp>
      <p:sp>
        <p:nvSpPr>
          <p:cNvPr id="12" name="文本框 11">
            <a:extLst>
              <a:ext uri="{FF2B5EF4-FFF2-40B4-BE49-F238E27FC236}">
                <a16:creationId xmlns:a16="http://schemas.microsoft.com/office/drawing/2014/main" id="{8F1F2D56-581D-4829-9812-D749F9EB7EA5}"/>
              </a:ext>
            </a:extLst>
          </p:cNvPr>
          <p:cNvSpPr txBox="1"/>
          <p:nvPr/>
        </p:nvSpPr>
        <p:spPr>
          <a:xfrm>
            <a:off x="6597449" y="2475212"/>
            <a:ext cx="1157354" cy="338554"/>
          </a:xfrm>
          <a:prstGeom prst="rect">
            <a:avLst/>
          </a:prstGeom>
          <a:noFill/>
        </p:spPr>
        <p:txBody>
          <a:bodyPr wrap="square" rtlCol="0">
            <a:spAutoFit/>
          </a:bodyPr>
          <a:lstStyle/>
          <a:p>
            <a:pPr algn="ctr"/>
            <a:r>
              <a:rPr lang="en-US" altLang="zh-CN" sz="1600" dirty="0"/>
              <a:t>Shading</a:t>
            </a:r>
            <a:endParaRPr lang="zh-CN" altLang="en-US" sz="1200" dirty="0"/>
          </a:p>
        </p:txBody>
      </p:sp>
      <p:sp>
        <p:nvSpPr>
          <p:cNvPr id="13" name="矩形 12">
            <a:extLst>
              <a:ext uri="{FF2B5EF4-FFF2-40B4-BE49-F238E27FC236}">
                <a16:creationId xmlns:a16="http://schemas.microsoft.com/office/drawing/2014/main" id="{34968916-25CB-4A7C-85A8-3EBE36362DAA}"/>
              </a:ext>
            </a:extLst>
          </p:cNvPr>
          <p:cNvSpPr/>
          <p:nvPr/>
        </p:nvSpPr>
        <p:spPr>
          <a:xfrm>
            <a:off x="5681247" y="1537838"/>
            <a:ext cx="510356" cy="461665"/>
          </a:xfrm>
          <a:prstGeom prst="rect">
            <a:avLst/>
          </a:prstGeom>
        </p:spPr>
        <p:txBody>
          <a:bodyPr wrap="square">
            <a:spAutoFit/>
          </a:bodyPr>
          <a:lstStyle/>
          <a:p>
            <a:pPr algn="ctr"/>
            <a:r>
              <a:rPr lang="en-US" altLang="zh-CN" sz="2400" b="1" dirty="0">
                <a:latin typeface="DaunPenh" panose="01010101010101010101" pitchFamily="2" charset="0"/>
                <a:cs typeface="DaunPenh" panose="01010101010101010101" pitchFamily="2" charset="0"/>
              </a:rPr>
              <a:t>⊙</a:t>
            </a:r>
            <a:endParaRPr lang="zh-CN" altLang="en-US" sz="2400" dirty="0"/>
          </a:p>
        </p:txBody>
      </p:sp>
      <p:sp>
        <p:nvSpPr>
          <p:cNvPr id="2" name="矩形 1">
            <a:extLst>
              <a:ext uri="{FF2B5EF4-FFF2-40B4-BE49-F238E27FC236}">
                <a16:creationId xmlns:a16="http://schemas.microsoft.com/office/drawing/2014/main" id="{47122BF2-677C-46D8-91E7-19E329D3906B}"/>
              </a:ext>
            </a:extLst>
          </p:cNvPr>
          <p:cNvSpPr/>
          <p:nvPr/>
        </p:nvSpPr>
        <p:spPr>
          <a:xfrm>
            <a:off x="3260282" y="1592984"/>
            <a:ext cx="417102" cy="369332"/>
          </a:xfrm>
          <a:prstGeom prst="rect">
            <a:avLst/>
          </a:prstGeom>
        </p:spPr>
        <p:txBody>
          <a:bodyPr wrap="none">
            <a:spAutoFit/>
          </a:bodyPr>
          <a:lstStyle/>
          <a:p>
            <a:r>
              <a:rPr lang="en-US" altLang="zh-CN" b="1" dirty="0">
                <a:latin typeface="DaunPenh" panose="01010101010101010101" pitchFamily="2" charset="0"/>
                <a:cs typeface="DaunPenh" panose="01010101010101010101" pitchFamily="2" charset="0"/>
              </a:rPr>
              <a:t>≈</a:t>
            </a:r>
            <a:endParaRPr lang="zh-CN" altLang="en-US" dirty="0"/>
          </a:p>
        </p:txBody>
      </p:sp>
      <p:pic>
        <p:nvPicPr>
          <p:cNvPr id="15" name="图片 14">
            <a:extLst>
              <a:ext uri="{FF2B5EF4-FFF2-40B4-BE49-F238E27FC236}">
                <a16:creationId xmlns:a16="http://schemas.microsoft.com/office/drawing/2014/main" id="{005F257E-5079-4985-B5DC-D082AC3794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821" y="1099942"/>
            <a:ext cx="2097334" cy="1350215"/>
          </a:xfrm>
          <a:prstGeom prst="rect">
            <a:avLst/>
          </a:prstGeom>
        </p:spPr>
      </p:pic>
      <p:sp>
        <p:nvSpPr>
          <p:cNvPr id="17" name="文本框 16">
            <a:extLst>
              <a:ext uri="{FF2B5EF4-FFF2-40B4-BE49-F238E27FC236}">
                <a16:creationId xmlns:a16="http://schemas.microsoft.com/office/drawing/2014/main" id="{E3EEFCF1-1511-4A11-AA13-21E0BB51DC69}"/>
              </a:ext>
            </a:extLst>
          </p:cNvPr>
          <p:cNvSpPr txBox="1"/>
          <p:nvPr/>
        </p:nvSpPr>
        <p:spPr>
          <a:xfrm>
            <a:off x="1687254" y="2475212"/>
            <a:ext cx="1016468" cy="338554"/>
          </a:xfrm>
          <a:prstGeom prst="rect">
            <a:avLst/>
          </a:prstGeom>
          <a:noFill/>
        </p:spPr>
        <p:txBody>
          <a:bodyPr wrap="square" rtlCol="0">
            <a:spAutoFit/>
          </a:bodyPr>
          <a:lstStyle/>
          <a:p>
            <a:pPr algn="ctr"/>
            <a:r>
              <a:rPr lang="en-US" altLang="zh-CN" sz="1600" dirty="0"/>
              <a:t>Input</a:t>
            </a:r>
            <a:endParaRPr lang="zh-CN" altLang="en-US" sz="1600" dirty="0"/>
          </a:p>
        </p:txBody>
      </p:sp>
      <p:sp>
        <p:nvSpPr>
          <p:cNvPr id="6" name="TextBox 5">
            <a:extLst>
              <a:ext uri="{FF2B5EF4-FFF2-40B4-BE49-F238E27FC236}">
                <a16:creationId xmlns:a16="http://schemas.microsoft.com/office/drawing/2014/main" id="{850AE66E-2D63-4D10-90FB-58EC5DB8B776}"/>
              </a:ext>
            </a:extLst>
          </p:cNvPr>
          <p:cNvSpPr txBox="1"/>
          <p:nvPr/>
        </p:nvSpPr>
        <p:spPr>
          <a:xfrm>
            <a:off x="887240" y="3060071"/>
            <a:ext cx="7804087" cy="707886"/>
          </a:xfrm>
          <a:prstGeom prst="rect">
            <a:avLst/>
          </a:prstGeom>
          <a:noFill/>
        </p:spPr>
        <p:txBody>
          <a:bodyPr wrap="square" rtlCol="0">
            <a:spAutoFit/>
          </a:bodyPr>
          <a:lstStyle/>
          <a:p>
            <a:r>
              <a:rPr lang="en-US" sz="2000" dirty="0"/>
              <a:t>Challenge:</a:t>
            </a:r>
          </a:p>
          <a:p>
            <a:r>
              <a:rPr lang="en-US" sz="2000" i="1" dirty="0"/>
              <a:t>Lack of ground truth data of rich variety for natural scenes</a:t>
            </a:r>
          </a:p>
        </p:txBody>
      </p:sp>
      <p:sp>
        <p:nvSpPr>
          <p:cNvPr id="16" name="Arrow: Right 15">
            <a:extLst>
              <a:ext uri="{FF2B5EF4-FFF2-40B4-BE49-F238E27FC236}">
                <a16:creationId xmlns:a16="http://schemas.microsoft.com/office/drawing/2014/main" id="{B0331DD9-3A93-47B8-99DF-1348D1530779}"/>
              </a:ext>
            </a:extLst>
          </p:cNvPr>
          <p:cNvSpPr/>
          <p:nvPr/>
        </p:nvSpPr>
        <p:spPr>
          <a:xfrm>
            <a:off x="3037241" y="1315997"/>
            <a:ext cx="851026" cy="905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CNN</a:t>
            </a:r>
          </a:p>
        </p:txBody>
      </p:sp>
    </p:spTree>
    <p:extLst>
      <p:ext uri="{BB962C8B-B14F-4D97-AF65-F5344CB8AC3E}">
        <p14:creationId xmlns:p14="http://schemas.microsoft.com/office/powerpoint/2010/main" val="4154930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Existent intrinsic image benchmark - MIT dataset [1]</a:t>
            </a:r>
          </a:p>
        </p:txBody>
      </p:sp>
      <p:sp>
        <p:nvSpPr>
          <p:cNvPr id="8" name="文本框 7">
            <a:extLst>
              <a:ext uri="{FF2B5EF4-FFF2-40B4-BE49-F238E27FC236}">
                <a16:creationId xmlns:a16="http://schemas.microsoft.com/office/drawing/2014/main" id="{D5E75288-E6F8-4831-8A69-237E60F71B57}"/>
              </a:ext>
            </a:extLst>
          </p:cNvPr>
          <p:cNvSpPr txBox="1"/>
          <p:nvPr/>
        </p:nvSpPr>
        <p:spPr>
          <a:xfrm>
            <a:off x="480984" y="4477513"/>
            <a:ext cx="8182032" cy="338554"/>
          </a:xfrm>
          <a:prstGeom prst="rect">
            <a:avLst/>
          </a:prstGeom>
          <a:noFill/>
        </p:spPr>
        <p:txBody>
          <a:bodyPr wrap="square" rtlCol="0">
            <a:spAutoFit/>
          </a:bodyPr>
          <a:lstStyle/>
          <a:p>
            <a:pPr algn="ctr"/>
            <a:r>
              <a:rPr lang="en-US" altLang="zh-CN" sz="1600" dirty="0"/>
              <a:t>[1] Ground truth dataset and baseline evaluations for intrinsic image algorithms. ICCV 2009</a:t>
            </a:r>
            <a:endParaRPr lang="zh-CN" altLang="en-US" sz="1600" dirty="0"/>
          </a:p>
        </p:txBody>
      </p:sp>
      <p:sp>
        <p:nvSpPr>
          <p:cNvPr id="5" name="文本框 4">
            <a:extLst>
              <a:ext uri="{FF2B5EF4-FFF2-40B4-BE49-F238E27FC236}">
                <a16:creationId xmlns:a16="http://schemas.microsoft.com/office/drawing/2014/main" id="{6E0A67D1-59E9-41F3-9C1B-340D3B4CBE42}"/>
              </a:ext>
            </a:extLst>
          </p:cNvPr>
          <p:cNvSpPr txBox="1"/>
          <p:nvPr/>
        </p:nvSpPr>
        <p:spPr>
          <a:xfrm>
            <a:off x="737658" y="793031"/>
            <a:ext cx="7668684"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t>Approach</a:t>
            </a:r>
            <a:r>
              <a:rPr lang="en-US" altLang="zh-CN" dirty="0"/>
              <a:t>: Capture intrinsic images in the highly-controlled environment.</a:t>
            </a:r>
          </a:p>
        </p:txBody>
      </p:sp>
    </p:spTree>
    <p:extLst>
      <p:ext uri="{BB962C8B-B14F-4D97-AF65-F5344CB8AC3E}">
        <p14:creationId xmlns:p14="http://schemas.microsoft.com/office/powerpoint/2010/main" val="562987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Existent intrinsic image benchmark - MIT dataset [1]</a:t>
            </a:r>
          </a:p>
        </p:txBody>
      </p:sp>
      <p:sp>
        <p:nvSpPr>
          <p:cNvPr id="8" name="文本框 7">
            <a:extLst>
              <a:ext uri="{FF2B5EF4-FFF2-40B4-BE49-F238E27FC236}">
                <a16:creationId xmlns:a16="http://schemas.microsoft.com/office/drawing/2014/main" id="{D5E75288-E6F8-4831-8A69-237E60F71B57}"/>
              </a:ext>
            </a:extLst>
          </p:cNvPr>
          <p:cNvSpPr txBox="1"/>
          <p:nvPr/>
        </p:nvSpPr>
        <p:spPr>
          <a:xfrm>
            <a:off x="480984" y="4477513"/>
            <a:ext cx="8182032" cy="338554"/>
          </a:xfrm>
          <a:prstGeom prst="rect">
            <a:avLst/>
          </a:prstGeom>
          <a:noFill/>
        </p:spPr>
        <p:txBody>
          <a:bodyPr wrap="square" rtlCol="0">
            <a:spAutoFit/>
          </a:bodyPr>
          <a:lstStyle/>
          <a:p>
            <a:pPr algn="ctr"/>
            <a:r>
              <a:rPr lang="en-US" altLang="zh-CN" sz="1600" dirty="0"/>
              <a:t>[1] Ground truth dataset and baseline evaluations for intrinsic image algorithms. ICCV 2009</a:t>
            </a:r>
            <a:endParaRPr lang="zh-CN" altLang="en-US" sz="1600" dirty="0"/>
          </a:p>
        </p:txBody>
      </p:sp>
      <p:pic>
        <p:nvPicPr>
          <p:cNvPr id="11" name="图片 10">
            <a:extLst>
              <a:ext uri="{FF2B5EF4-FFF2-40B4-BE49-F238E27FC236}">
                <a16:creationId xmlns:a16="http://schemas.microsoft.com/office/drawing/2014/main" id="{A2E22B8E-3C9B-4E97-97AA-DBB73CE9C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49" y="1702228"/>
            <a:ext cx="2715117" cy="1525347"/>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83C35D2-898B-4DD0-8DD1-C5C3744EDB21}"/>
                  </a:ext>
                </a:extLst>
              </p:cNvPr>
              <p:cNvSpPr txBox="1"/>
              <p:nvPr/>
            </p:nvSpPr>
            <p:spPr>
              <a:xfrm>
                <a:off x="458381" y="1367503"/>
                <a:ext cx="2645964" cy="338554"/>
              </a:xfrm>
              <a:prstGeom prst="rect">
                <a:avLst/>
              </a:prstGeom>
              <a:noFill/>
            </p:spPr>
            <p:txBody>
              <a:bodyPr wrap="square" rtlCol="0">
                <a:spAutoFit/>
              </a:bodyPr>
              <a:lstStyle/>
              <a:p>
                <a:pPr algn="ctr"/>
                <a:r>
                  <a:rPr lang="en-US" altLang="zh-CN" sz="1600" dirty="0"/>
                  <a:t>Captured Diffuse Image (</a:t>
                </a:r>
                <a14:m>
                  <m:oMath xmlns:m="http://schemas.openxmlformats.org/officeDocument/2006/math">
                    <m:r>
                      <a:rPr lang="en-US" altLang="zh-CN" sz="1600" b="0" i="1" smtClean="0">
                        <a:latin typeface="Cambria Math" panose="02040503050406030204" pitchFamily="18" charset="0"/>
                      </a:rPr>
                      <m:t>𝐼</m:t>
                    </m:r>
                  </m:oMath>
                </a14:m>
                <a:r>
                  <a:rPr lang="en-US" altLang="zh-CN" sz="1600" dirty="0"/>
                  <a:t>)</a:t>
                </a:r>
                <a:endParaRPr lang="zh-CN" altLang="en-US" sz="1600" dirty="0"/>
              </a:p>
            </p:txBody>
          </p:sp>
        </mc:Choice>
        <mc:Fallback xmlns="">
          <p:sp>
            <p:nvSpPr>
              <p:cNvPr id="16" name="文本框 15">
                <a:extLst>
                  <a:ext uri="{FF2B5EF4-FFF2-40B4-BE49-F238E27FC236}">
                    <a16:creationId xmlns:a16="http://schemas.microsoft.com/office/drawing/2014/main" id="{F83C35D2-898B-4DD0-8DD1-C5C3744EDB21}"/>
                  </a:ext>
                </a:extLst>
              </p:cNvPr>
              <p:cNvSpPr txBox="1">
                <a:spLocks noRot="1" noChangeAspect="1" noMove="1" noResize="1" noEditPoints="1" noAdjustHandles="1" noChangeArrowheads="1" noChangeShapeType="1" noTextEdit="1"/>
              </p:cNvSpPr>
              <p:nvPr/>
            </p:nvSpPr>
            <p:spPr>
              <a:xfrm>
                <a:off x="458381" y="1367503"/>
                <a:ext cx="2645964" cy="338554"/>
              </a:xfrm>
              <a:prstGeom prst="rect">
                <a:avLst/>
              </a:prstGeom>
              <a:blipFill>
                <a:blip r:embed="rId4"/>
                <a:stretch>
                  <a:fillRect t="-5357" b="-21429"/>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079E60D3-2B39-4F7D-AA98-362E7883986C}"/>
              </a:ext>
            </a:extLst>
          </p:cNvPr>
          <p:cNvSpPr txBox="1"/>
          <p:nvPr/>
        </p:nvSpPr>
        <p:spPr>
          <a:xfrm>
            <a:off x="737658" y="793031"/>
            <a:ext cx="7668684"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t>Approach</a:t>
            </a:r>
            <a:r>
              <a:rPr lang="en-US" altLang="zh-CN" dirty="0"/>
              <a:t>: Capture intrinsic images in the highly-controlled environment.</a:t>
            </a:r>
          </a:p>
        </p:txBody>
      </p:sp>
    </p:spTree>
    <p:extLst>
      <p:ext uri="{BB962C8B-B14F-4D97-AF65-F5344CB8AC3E}">
        <p14:creationId xmlns:p14="http://schemas.microsoft.com/office/powerpoint/2010/main" val="1932647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Existent intrinsic image benchmark - MIT dataset [1]</a:t>
            </a:r>
          </a:p>
        </p:txBody>
      </p:sp>
      <p:sp>
        <p:nvSpPr>
          <p:cNvPr id="8" name="文本框 7">
            <a:extLst>
              <a:ext uri="{FF2B5EF4-FFF2-40B4-BE49-F238E27FC236}">
                <a16:creationId xmlns:a16="http://schemas.microsoft.com/office/drawing/2014/main" id="{D5E75288-E6F8-4831-8A69-237E60F71B57}"/>
              </a:ext>
            </a:extLst>
          </p:cNvPr>
          <p:cNvSpPr txBox="1"/>
          <p:nvPr/>
        </p:nvSpPr>
        <p:spPr>
          <a:xfrm>
            <a:off x="480984" y="4477513"/>
            <a:ext cx="8182032" cy="338554"/>
          </a:xfrm>
          <a:prstGeom prst="rect">
            <a:avLst/>
          </a:prstGeom>
          <a:noFill/>
        </p:spPr>
        <p:txBody>
          <a:bodyPr wrap="square" rtlCol="0">
            <a:spAutoFit/>
          </a:bodyPr>
          <a:lstStyle/>
          <a:p>
            <a:pPr algn="ctr"/>
            <a:r>
              <a:rPr lang="en-US" altLang="zh-CN" sz="1600" dirty="0"/>
              <a:t>[1] Ground truth dataset and baseline evaluations for intrinsic image algorithms. ICCV 2009</a:t>
            </a:r>
            <a:endParaRPr lang="zh-CN" altLang="en-US" sz="1600" dirty="0"/>
          </a:p>
        </p:txBody>
      </p:sp>
      <p:pic>
        <p:nvPicPr>
          <p:cNvPr id="11" name="图片 10">
            <a:extLst>
              <a:ext uri="{FF2B5EF4-FFF2-40B4-BE49-F238E27FC236}">
                <a16:creationId xmlns:a16="http://schemas.microsoft.com/office/drawing/2014/main" id="{A2E22B8E-3C9B-4E97-97AA-DBB73CE9C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49" y="1702228"/>
            <a:ext cx="2715117" cy="1525347"/>
          </a:xfrm>
          <a:prstGeom prst="rect">
            <a:avLst/>
          </a:prstGeom>
        </p:spPr>
      </p:pic>
      <p:pic>
        <p:nvPicPr>
          <p:cNvPr id="13" name="图片 12">
            <a:extLst>
              <a:ext uri="{FF2B5EF4-FFF2-40B4-BE49-F238E27FC236}">
                <a16:creationId xmlns:a16="http://schemas.microsoft.com/office/drawing/2014/main" id="{4B03B4B1-9F53-4092-AB32-155892C8A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253" y="1700348"/>
            <a:ext cx="2715117" cy="1525347"/>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83C35D2-898B-4DD0-8DD1-C5C3744EDB21}"/>
                  </a:ext>
                </a:extLst>
              </p:cNvPr>
              <p:cNvSpPr txBox="1"/>
              <p:nvPr/>
            </p:nvSpPr>
            <p:spPr>
              <a:xfrm>
                <a:off x="458381" y="1367503"/>
                <a:ext cx="2645964" cy="338554"/>
              </a:xfrm>
              <a:prstGeom prst="rect">
                <a:avLst/>
              </a:prstGeom>
              <a:noFill/>
            </p:spPr>
            <p:txBody>
              <a:bodyPr wrap="square" rtlCol="0">
                <a:spAutoFit/>
              </a:bodyPr>
              <a:lstStyle/>
              <a:p>
                <a:pPr algn="ctr"/>
                <a:r>
                  <a:rPr lang="en-US" altLang="zh-CN" sz="1600" dirty="0"/>
                  <a:t>Captured Diffuse Image (</a:t>
                </a:r>
                <a14:m>
                  <m:oMath xmlns:m="http://schemas.openxmlformats.org/officeDocument/2006/math">
                    <m:r>
                      <a:rPr lang="en-US" altLang="zh-CN" sz="1600" b="0" i="1" smtClean="0">
                        <a:latin typeface="Cambria Math" panose="02040503050406030204" pitchFamily="18" charset="0"/>
                      </a:rPr>
                      <m:t>𝐼</m:t>
                    </m:r>
                  </m:oMath>
                </a14:m>
                <a:r>
                  <a:rPr lang="en-US" altLang="zh-CN" sz="1600" dirty="0"/>
                  <a:t>)</a:t>
                </a:r>
                <a:endParaRPr lang="zh-CN" altLang="en-US" sz="1600" dirty="0"/>
              </a:p>
            </p:txBody>
          </p:sp>
        </mc:Choice>
        <mc:Fallback xmlns="">
          <p:sp>
            <p:nvSpPr>
              <p:cNvPr id="16" name="文本框 15">
                <a:extLst>
                  <a:ext uri="{FF2B5EF4-FFF2-40B4-BE49-F238E27FC236}">
                    <a16:creationId xmlns:a16="http://schemas.microsoft.com/office/drawing/2014/main" id="{F83C35D2-898B-4DD0-8DD1-C5C3744EDB21}"/>
                  </a:ext>
                </a:extLst>
              </p:cNvPr>
              <p:cNvSpPr txBox="1">
                <a:spLocks noRot="1" noChangeAspect="1" noMove="1" noResize="1" noEditPoints="1" noAdjustHandles="1" noChangeArrowheads="1" noChangeShapeType="1" noTextEdit="1"/>
              </p:cNvSpPr>
              <p:nvPr/>
            </p:nvSpPr>
            <p:spPr>
              <a:xfrm>
                <a:off x="458381" y="1367503"/>
                <a:ext cx="2645964" cy="338554"/>
              </a:xfrm>
              <a:prstGeom prst="rect">
                <a:avLst/>
              </a:prstGeom>
              <a:blipFill>
                <a:blip r:embed="rId5"/>
                <a:stretch>
                  <a:fillRect t="-5357" b="-2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B752F3C-5F86-4EC5-8299-2CEF808A19DF}"/>
                  </a:ext>
                </a:extLst>
              </p:cNvPr>
              <p:cNvSpPr txBox="1"/>
              <p:nvPr/>
            </p:nvSpPr>
            <p:spPr>
              <a:xfrm>
                <a:off x="3253829" y="1361794"/>
                <a:ext cx="2645964" cy="338554"/>
              </a:xfrm>
              <a:prstGeom prst="rect">
                <a:avLst/>
              </a:prstGeom>
              <a:noFill/>
            </p:spPr>
            <p:txBody>
              <a:bodyPr wrap="square" rtlCol="0">
                <a:spAutoFit/>
              </a:bodyPr>
              <a:lstStyle/>
              <a:p>
                <a:pPr algn="ctr"/>
                <a:r>
                  <a:rPr lang="en-US" altLang="zh-CN" sz="1600" dirty="0"/>
                  <a:t>Captured Shading Image (</a:t>
                </a:r>
                <a14:m>
                  <m:oMath xmlns:m="http://schemas.openxmlformats.org/officeDocument/2006/math">
                    <m:r>
                      <a:rPr lang="en-US" altLang="zh-CN" sz="1600" b="0" i="1" smtClean="0">
                        <a:latin typeface="Cambria Math" panose="02040503050406030204" pitchFamily="18" charset="0"/>
                      </a:rPr>
                      <m:t>𝑆</m:t>
                    </m:r>
                  </m:oMath>
                </a14:m>
                <a:r>
                  <a:rPr lang="en-US" altLang="zh-CN" sz="1600" dirty="0"/>
                  <a:t>)</a:t>
                </a:r>
                <a:endParaRPr lang="zh-CN" altLang="en-US" sz="1600" dirty="0"/>
              </a:p>
            </p:txBody>
          </p:sp>
        </mc:Choice>
        <mc:Fallback xmlns="">
          <p:sp>
            <p:nvSpPr>
              <p:cNvPr id="17" name="文本框 16">
                <a:extLst>
                  <a:ext uri="{FF2B5EF4-FFF2-40B4-BE49-F238E27FC236}">
                    <a16:creationId xmlns:a16="http://schemas.microsoft.com/office/drawing/2014/main" id="{CB752F3C-5F86-4EC5-8299-2CEF808A19DF}"/>
                  </a:ext>
                </a:extLst>
              </p:cNvPr>
              <p:cNvSpPr txBox="1">
                <a:spLocks noRot="1" noChangeAspect="1" noMove="1" noResize="1" noEditPoints="1" noAdjustHandles="1" noChangeArrowheads="1" noChangeShapeType="1" noTextEdit="1"/>
              </p:cNvSpPr>
              <p:nvPr/>
            </p:nvSpPr>
            <p:spPr>
              <a:xfrm>
                <a:off x="3253829" y="1361794"/>
                <a:ext cx="2645964" cy="338554"/>
              </a:xfrm>
              <a:prstGeom prst="rect">
                <a:avLst/>
              </a:prstGeom>
              <a:blipFill>
                <a:blip r:embed="rId6"/>
                <a:stretch>
                  <a:fillRect t="-5357" b="-21429"/>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3F51F546-890E-4E59-A441-4D9E15297F57}"/>
              </a:ext>
            </a:extLst>
          </p:cNvPr>
          <p:cNvSpPr txBox="1"/>
          <p:nvPr/>
        </p:nvSpPr>
        <p:spPr>
          <a:xfrm>
            <a:off x="737658" y="793031"/>
            <a:ext cx="7668684"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t>Approach</a:t>
            </a:r>
            <a:r>
              <a:rPr lang="en-US" altLang="zh-CN" dirty="0"/>
              <a:t>: Capture intrinsic images in the highly-controlled environment.</a:t>
            </a:r>
          </a:p>
        </p:txBody>
      </p:sp>
    </p:spTree>
    <p:extLst>
      <p:ext uri="{BB962C8B-B14F-4D97-AF65-F5344CB8AC3E}">
        <p14:creationId xmlns:p14="http://schemas.microsoft.com/office/powerpoint/2010/main" val="2573147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Existent intrinsic image benchmark - MIT dataset [1]</a:t>
            </a:r>
          </a:p>
        </p:txBody>
      </p:sp>
      <p:sp>
        <p:nvSpPr>
          <p:cNvPr id="8" name="文本框 7">
            <a:extLst>
              <a:ext uri="{FF2B5EF4-FFF2-40B4-BE49-F238E27FC236}">
                <a16:creationId xmlns:a16="http://schemas.microsoft.com/office/drawing/2014/main" id="{D5E75288-E6F8-4831-8A69-237E60F71B57}"/>
              </a:ext>
            </a:extLst>
          </p:cNvPr>
          <p:cNvSpPr txBox="1"/>
          <p:nvPr/>
        </p:nvSpPr>
        <p:spPr>
          <a:xfrm>
            <a:off x="480984" y="4477513"/>
            <a:ext cx="8182032" cy="338554"/>
          </a:xfrm>
          <a:prstGeom prst="rect">
            <a:avLst/>
          </a:prstGeom>
          <a:noFill/>
        </p:spPr>
        <p:txBody>
          <a:bodyPr wrap="square" rtlCol="0">
            <a:spAutoFit/>
          </a:bodyPr>
          <a:lstStyle/>
          <a:p>
            <a:pPr algn="ctr"/>
            <a:r>
              <a:rPr lang="en-US" altLang="zh-CN" sz="1600" dirty="0"/>
              <a:t>[1] Ground truth dataset and baseline evaluations for intrinsic image algorithms. ICCV 2009</a:t>
            </a:r>
            <a:endParaRPr lang="zh-CN" altLang="en-US" sz="1600" dirty="0"/>
          </a:p>
        </p:txBody>
      </p:sp>
      <p:pic>
        <p:nvPicPr>
          <p:cNvPr id="11" name="图片 10">
            <a:extLst>
              <a:ext uri="{FF2B5EF4-FFF2-40B4-BE49-F238E27FC236}">
                <a16:creationId xmlns:a16="http://schemas.microsoft.com/office/drawing/2014/main" id="{A2E22B8E-3C9B-4E97-97AA-DBB73CE9C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49" y="1702228"/>
            <a:ext cx="2715117" cy="1525347"/>
          </a:xfrm>
          <a:prstGeom prst="rect">
            <a:avLst/>
          </a:prstGeom>
        </p:spPr>
      </p:pic>
      <p:pic>
        <p:nvPicPr>
          <p:cNvPr id="13" name="图片 12">
            <a:extLst>
              <a:ext uri="{FF2B5EF4-FFF2-40B4-BE49-F238E27FC236}">
                <a16:creationId xmlns:a16="http://schemas.microsoft.com/office/drawing/2014/main" id="{4B03B4B1-9F53-4092-AB32-155892C8A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253" y="1700348"/>
            <a:ext cx="2715117" cy="1525347"/>
          </a:xfrm>
          <a:prstGeom prst="rect">
            <a:avLst/>
          </a:prstGeom>
        </p:spPr>
      </p:pic>
      <p:pic>
        <p:nvPicPr>
          <p:cNvPr id="15" name="图片 14">
            <a:extLst>
              <a:ext uri="{FF2B5EF4-FFF2-40B4-BE49-F238E27FC236}">
                <a16:creationId xmlns:a16="http://schemas.microsoft.com/office/drawing/2014/main" id="{9B84864E-8B31-48FD-AEB0-540E05521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4187" y="1700348"/>
            <a:ext cx="2715117" cy="1525347"/>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83C35D2-898B-4DD0-8DD1-C5C3744EDB21}"/>
                  </a:ext>
                </a:extLst>
              </p:cNvPr>
              <p:cNvSpPr txBox="1"/>
              <p:nvPr/>
            </p:nvSpPr>
            <p:spPr>
              <a:xfrm>
                <a:off x="458381" y="1367503"/>
                <a:ext cx="2645964" cy="338554"/>
              </a:xfrm>
              <a:prstGeom prst="rect">
                <a:avLst/>
              </a:prstGeom>
              <a:noFill/>
            </p:spPr>
            <p:txBody>
              <a:bodyPr wrap="square" rtlCol="0">
                <a:spAutoFit/>
              </a:bodyPr>
              <a:lstStyle/>
              <a:p>
                <a:pPr algn="ctr"/>
                <a:r>
                  <a:rPr lang="en-US" altLang="zh-CN" sz="1600" dirty="0"/>
                  <a:t>Captured Diffuse Image (</a:t>
                </a:r>
                <a14:m>
                  <m:oMath xmlns:m="http://schemas.openxmlformats.org/officeDocument/2006/math">
                    <m:r>
                      <a:rPr lang="en-US" altLang="zh-CN" sz="1600" b="0" i="1" smtClean="0">
                        <a:latin typeface="Cambria Math" panose="02040503050406030204" pitchFamily="18" charset="0"/>
                      </a:rPr>
                      <m:t>𝐼</m:t>
                    </m:r>
                  </m:oMath>
                </a14:m>
                <a:r>
                  <a:rPr lang="en-US" altLang="zh-CN" sz="1600" dirty="0"/>
                  <a:t>)</a:t>
                </a:r>
                <a:endParaRPr lang="zh-CN" altLang="en-US" sz="1600" dirty="0"/>
              </a:p>
            </p:txBody>
          </p:sp>
        </mc:Choice>
        <mc:Fallback xmlns="">
          <p:sp>
            <p:nvSpPr>
              <p:cNvPr id="16" name="文本框 15">
                <a:extLst>
                  <a:ext uri="{FF2B5EF4-FFF2-40B4-BE49-F238E27FC236}">
                    <a16:creationId xmlns:a16="http://schemas.microsoft.com/office/drawing/2014/main" id="{F83C35D2-898B-4DD0-8DD1-C5C3744EDB21}"/>
                  </a:ext>
                </a:extLst>
              </p:cNvPr>
              <p:cNvSpPr txBox="1">
                <a:spLocks noRot="1" noChangeAspect="1" noMove="1" noResize="1" noEditPoints="1" noAdjustHandles="1" noChangeArrowheads="1" noChangeShapeType="1" noTextEdit="1"/>
              </p:cNvSpPr>
              <p:nvPr/>
            </p:nvSpPr>
            <p:spPr>
              <a:xfrm>
                <a:off x="458381" y="1367503"/>
                <a:ext cx="2645964" cy="338554"/>
              </a:xfrm>
              <a:prstGeom prst="rect">
                <a:avLst/>
              </a:prstGeom>
              <a:blipFill>
                <a:blip r:embed="rId6"/>
                <a:stretch>
                  <a:fillRect t="-5357" b="-2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B752F3C-5F86-4EC5-8299-2CEF808A19DF}"/>
                  </a:ext>
                </a:extLst>
              </p:cNvPr>
              <p:cNvSpPr txBox="1"/>
              <p:nvPr/>
            </p:nvSpPr>
            <p:spPr>
              <a:xfrm>
                <a:off x="3253829" y="1361794"/>
                <a:ext cx="2645964" cy="338554"/>
              </a:xfrm>
              <a:prstGeom prst="rect">
                <a:avLst/>
              </a:prstGeom>
              <a:noFill/>
            </p:spPr>
            <p:txBody>
              <a:bodyPr wrap="square" rtlCol="0">
                <a:spAutoFit/>
              </a:bodyPr>
              <a:lstStyle/>
              <a:p>
                <a:pPr algn="ctr"/>
                <a:r>
                  <a:rPr lang="en-US" altLang="zh-CN" sz="1600" dirty="0"/>
                  <a:t>Captured Shading Image (</a:t>
                </a:r>
                <a14:m>
                  <m:oMath xmlns:m="http://schemas.openxmlformats.org/officeDocument/2006/math">
                    <m:r>
                      <a:rPr lang="en-US" altLang="zh-CN" sz="1600" b="0" i="1" smtClean="0">
                        <a:latin typeface="Cambria Math" panose="02040503050406030204" pitchFamily="18" charset="0"/>
                      </a:rPr>
                      <m:t>𝑆</m:t>
                    </m:r>
                  </m:oMath>
                </a14:m>
                <a:r>
                  <a:rPr lang="en-US" altLang="zh-CN" sz="1600" dirty="0"/>
                  <a:t>)</a:t>
                </a:r>
                <a:endParaRPr lang="zh-CN" altLang="en-US" sz="1600" dirty="0"/>
              </a:p>
            </p:txBody>
          </p:sp>
        </mc:Choice>
        <mc:Fallback xmlns="">
          <p:sp>
            <p:nvSpPr>
              <p:cNvPr id="17" name="文本框 16">
                <a:extLst>
                  <a:ext uri="{FF2B5EF4-FFF2-40B4-BE49-F238E27FC236}">
                    <a16:creationId xmlns:a16="http://schemas.microsoft.com/office/drawing/2014/main" id="{CB752F3C-5F86-4EC5-8299-2CEF808A19DF}"/>
                  </a:ext>
                </a:extLst>
              </p:cNvPr>
              <p:cNvSpPr txBox="1">
                <a:spLocks noRot="1" noChangeAspect="1" noMove="1" noResize="1" noEditPoints="1" noAdjustHandles="1" noChangeArrowheads="1" noChangeShapeType="1" noTextEdit="1"/>
              </p:cNvSpPr>
              <p:nvPr/>
            </p:nvSpPr>
            <p:spPr>
              <a:xfrm>
                <a:off x="3253829" y="1361794"/>
                <a:ext cx="2645964" cy="338554"/>
              </a:xfrm>
              <a:prstGeom prst="rect">
                <a:avLst/>
              </a:prstGeom>
              <a:blipFill>
                <a:blip r:embed="rId7"/>
                <a:stretch>
                  <a:fillRect t="-5357" b="-2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B96725A-040D-403C-919E-4942CC1F774A}"/>
                  </a:ext>
                </a:extLst>
              </p:cNvPr>
              <p:cNvSpPr txBox="1"/>
              <p:nvPr/>
            </p:nvSpPr>
            <p:spPr>
              <a:xfrm>
                <a:off x="6020685" y="1361794"/>
                <a:ext cx="2970175" cy="338554"/>
              </a:xfrm>
              <a:prstGeom prst="rect">
                <a:avLst/>
              </a:prstGeom>
              <a:noFill/>
            </p:spPr>
            <p:txBody>
              <a:bodyPr wrap="square" rtlCol="0">
                <a:spAutoFit/>
              </a:bodyPr>
              <a:lstStyle/>
              <a:p>
                <a:pPr algn="ctr"/>
                <a:r>
                  <a:rPr lang="en-US" altLang="zh-CN" sz="1600" dirty="0"/>
                  <a:t>Computed Reflectance Image (</a:t>
                </a:r>
                <a14:m>
                  <m:oMath xmlns:m="http://schemas.openxmlformats.org/officeDocument/2006/math">
                    <m:r>
                      <a:rPr lang="en-US" altLang="zh-CN" sz="1600" b="0" i="1" smtClean="0">
                        <a:latin typeface="Cambria Math" panose="02040503050406030204" pitchFamily="18" charset="0"/>
                      </a:rPr>
                      <m:t>𝑅</m:t>
                    </m:r>
                  </m:oMath>
                </a14:m>
                <a:r>
                  <a:rPr lang="en-US" altLang="zh-CN" sz="1600" dirty="0"/>
                  <a:t>)</a:t>
                </a:r>
                <a:endParaRPr lang="zh-CN" altLang="en-US" sz="1600" dirty="0"/>
              </a:p>
            </p:txBody>
          </p:sp>
        </mc:Choice>
        <mc:Fallback xmlns="">
          <p:sp>
            <p:nvSpPr>
              <p:cNvPr id="18" name="文本框 17">
                <a:extLst>
                  <a:ext uri="{FF2B5EF4-FFF2-40B4-BE49-F238E27FC236}">
                    <a16:creationId xmlns:a16="http://schemas.microsoft.com/office/drawing/2014/main" id="{8B96725A-040D-403C-919E-4942CC1F774A}"/>
                  </a:ext>
                </a:extLst>
              </p:cNvPr>
              <p:cNvSpPr txBox="1">
                <a:spLocks noRot="1" noChangeAspect="1" noMove="1" noResize="1" noEditPoints="1" noAdjustHandles="1" noChangeArrowheads="1" noChangeShapeType="1" noTextEdit="1"/>
              </p:cNvSpPr>
              <p:nvPr/>
            </p:nvSpPr>
            <p:spPr>
              <a:xfrm>
                <a:off x="6020685" y="1361794"/>
                <a:ext cx="2970175" cy="338554"/>
              </a:xfrm>
              <a:prstGeom prst="rect">
                <a:avLst/>
              </a:prstGeom>
              <a:blipFill>
                <a:blip r:embed="rId8"/>
                <a:stretch>
                  <a:fillRect l="-205" t="-5357" b="-21429"/>
                </a:stretch>
              </a:blipFill>
            </p:spPr>
            <p:txBody>
              <a:bodyPr/>
              <a:lstStyle/>
              <a:p>
                <a:r>
                  <a:rPr lang="zh-CN" altLang="en-US">
                    <a:noFill/>
                  </a:rPr>
                  <a:t> </a:t>
                </a:r>
              </a:p>
            </p:txBody>
          </p:sp>
        </mc:Fallback>
      </mc:AlternateContent>
      <p:cxnSp>
        <p:nvCxnSpPr>
          <p:cNvPr id="20" name="直接连接符 19">
            <a:extLst>
              <a:ext uri="{FF2B5EF4-FFF2-40B4-BE49-F238E27FC236}">
                <a16:creationId xmlns:a16="http://schemas.microsoft.com/office/drawing/2014/main" id="{A1A50ABA-80DE-48C2-B5A1-D757AABAE8C9}"/>
              </a:ext>
            </a:extLst>
          </p:cNvPr>
          <p:cNvCxnSpPr>
            <a:cxnSpLocks/>
          </p:cNvCxnSpPr>
          <p:nvPr/>
        </p:nvCxnSpPr>
        <p:spPr>
          <a:xfrm>
            <a:off x="1781508" y="3204715"/>
            <a:ext cx="0" cy="4004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38ED0A3A-64DB-43A6-BC9B-C540BA1CA543}"/>
              </a:ext>
            </a:extLst>
          </p:cNvPr>
          <p:cNvCxnSpPr>
            <a:cxnSpLocks/>
          </p:cNvCxnSpPr>
          <p:nvPr/>
        </p:nvCxnSpPr>
        <p:spPr>
          <a:xfrm>
            <a:off x="4578705" y="3195949"/>
            <a:ext cx="0" cy="3948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0B558917-E70A-4159-BB8B-F4200A6D6317}"/>
              </a:ext>
            </a:extLst>
          </p:cNvPr>
          <p:cNvCxnSpPr>
            <a:cxnSpLocks/>
          </p:cNvCxnSpPr>
          <p:nvPr/>
        </p:nvCxnSpPr>
        <p:spPr>
          <a:xfrm>
            <a:off x="1781508" y="3590750"/>
            <a:ext cx="57242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7D590F0-8F69-4CB7-9A9A-E65103B781B3}"/>
              </a:ext>
            </a:extLst>
          </p:cNvPr>
          <p:cNvCxnSpPr>
            <a:cxnSpLocks/>
          </p:cNvCxnSpPr>
          <p:nvPr/>
        </p:nvCxnSpPr>
        <p:spPr>
          <a:xfrm>
            <a:off x="7505773" y="3211762"/>
            <a:ext cx="0" cy="393426"/>
          </a:xfrm>
          <a:prstGeom prst="line">
            <a:avLst/>
          </a:prstGeom>
          <a:ln w="28575">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7CB2D47B-5D55-42E8-AFBE-AC78F7B62631}"/>
                  </a:ext>
                </a:extLst>
              </p:cNvPr>
              <p:cNvSpPr/>
              <p:nvPr/>
            </p:nvSpPr>
            <p:spPr>
              <a:xfrm>
                <a:off x="5542679" y="3223557"/>
                <a:ext cx="10800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 </m:t>
                      </m:r>
                      <m:r>
                        <a:rPr lang="en-US" altLang="zh-CN" i="1">
                          <a:latin typeface="Cambria Math" panose="02040503050406030204" pitchFamily="18" charset="0"/>
                        </a:rPr>
                        <m:t>𝐼</m:t>
                      </m:r>
                      <m:r>
                        <a:rPr lang="en-US" altLang="zh-CN" b="0" i="1" smtClean="0">
                          <a:latin typeface="Cambria Math" panose="02040503050406030204" pitchFamily="18" charset="0"/>
                        </a:rPr>
                        <m:t>/</m:t>
                      </m:r>
                      <m:r>
                        <a:rPr lang="en-US" altLang="zh-CN" b="0" i="1" smtClean="0">
                          <a:latin typeface="Cambria Math" panose="02040503050406030204" pitchFamily="18" charset="0"/>
                        </a:rPr>
                        <m:t>𝑆</m:t>
                      </m:r>
                    </m:oMath>
                  </m:oMathPara>
                </a14:m>
                <a:endParaRPr lang="zh-CN" altLang="en-US" dirty="0"/>
              </a:p>
            </p:txBody>
          </p:sp>
        </mc:Choice>
        <mc:Fallback xmlns="">
          <p:sp>
            <p:nvSpPr>
              <p:cNvPr id="40" name="矩形 39">
                <a:extLst>
                  <a:ext uri="{FF2B5EF4-FFF2-40B4-BE49-F238E27FC236}">
                    <a16:creationId xmlns:a16="http://schemas.microsoft.com/office/drawing/2014/main" id="{7CB2D47B-5D55-42E8-AFBE-AC78F7B62631}"/>
                  </a:ext>
                </a:extLst>
              </p:cNvPr>
              <p:cNvSpPr>
                <a:spLocks noRot="1" noChangeAspect="1" noMove="1" noResize="1" noEditPoints="1" noAdjustHandles="1" noChangeArrowheads="1" noChangeShapeType="1" noTextEdit="1"/>
              </p:cNvSpPr>
              <p:nvPr/>
            </p:nvSpPr>
            <p:spPr>
              <a:xfrm>
                <a:off x="5542679" y="3223557"/>
                <a:ext cx="1080039" cy="369332"/>
              </a:xfrm>
              <a:prstGeom prst="rect">
                <a:avLst/>
              </a:prstGeom>
              <a:blipFill>
                <a:blip r:embed="rId9"/>
                <a:stretch>
                  <a:fillRect b="-13333"/>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EC3B4187-589A-4DC6-9829-CBCEFEF87E05}"/>
              </a:ext>
            </a:extLst>
          </p:cNvPr>
          <p:cNvSpPr txBox="1"/>
          <p:nvPr/>
        </p:nvSpPr>
        <p:spPr>
          <a:xfrm>
            <a:off x="737658" y="793031"/>
            <a:ext cx="7668684"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t>Approach</a:t>
            </a:r>
            <a:r>
              <a:rPr lang="en-US" altLang="zh-CN" dirty="0"/>
              <a:t>: Capture intrinsic images in the highly-controlled environment.</a:t>
            </a:r>
          </a:p>
        </p:txBody>
      </p:sp>
    </p:spTree>
    <p:extLst>
      <p:ext uri="{BB962C8B-B14F-4D97-AF65-F5344CB8AC3E}">
        <p14:creationId xmlns:p14="http://schemas.microsoft.com/office/powerpoint/2010/main" val="315651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Existent intrinsic image benchmark - MIT dataset [1]</a:t>
            </a:r>
          </a:p>
        </p:txBody>
      </p:sp>
      <p:sp>
        <p:nvSpPr>
          <p:cNvPr id="8" name="文本框 7">
            <a:extLst>
              <a:ext uri="{FF2B5EF4-FFF2-40B4-BE49-F238E27FC236}">
                <a16:creationId xmlns:a16="http://schemas.microsoft.com/office/drawing/2014/main" id="{D5E75288-E6F8-4831-8A69-237E60F71B57}"/>
              </a:ext>
            </a:extLst>
          </p:cNvPr>
          <p:cNvSpPr txBox="1"/>
          <p:nvPr/>
        </p:nvSpPr>
        <p:spPr>
          <a:xfrm>
            <a:off x="480984" y="4477513"/>
            <a:ext cx="8182032" cy="338554"/>
          </a:xfrm>
          <a:prstGeom prst="rect">
            <a:avLst/>
          </a:prstGeom>
          <a:noFill/>
        </p:spPr>
        <p:txBody>
          <a:bodyPr wrap="square" rtlCol="0">
            <a:spAutoFit/>
          </a:bodyPr>
          <a:lstStyle/>
          <a:p>
            <a:pPr algn="ctr"/>
            <a:r>
              <a:rPr lang="en-US" altLang="zh-CN" sz="1600" dirty="0"/>
              <a:t>[1] Ground truth dataset and baseline evaluations for intrinsic image algorithms. ICCV 2009</a:t>
            </a:r>
            <a:endParaRPr lang="zh-CN" altLang="en-US" sz="1600" dirty="0"/>
          </a:p>
        </p:txBody>
      </p:sp>
      <p:pic>
        <p:nvPicPr>
          <p:cNvPr id="9" name="图片 8">
            <a:extLst>
              <a:ext uri="{FF2B5EF4-FFF2-40B4-BE49-F238E27FC236}">
                <a16:creationId xmlns:a16="http://schemas.microsoft.com/office/drawing/2014/main" id="{FFB903A8-3E69-4981-A226-EC5D940FB073}"/>
              </a:ext>
            </a:extLst>
          </p:cNvPr>
          <p:cNvPicPr>
            <a:picLocks noChangeAspect="1"/>
          </p:cNvPicPr>
          <p:nvPr/>
        </p:nvPicPr>
        <p:blipFill>
          <a:blip r:embed="rId3"/>
          <a:stretch>
            <a:fillRect/>
          </a:stretch>
        </p:blipFill>
        <p:spPr>
          <a:xfrm>
            <a:off x="250899" y="1736904"/>
            <a:ext cx="8642201" cy="1885572"/>
          </a:xfrm>
          <a:prstGeom prst="rect">
            <a:avLst/>
          </a:prstGeom>
        </p:spPr>
      </p:pic>
      <p:sp>
        <p:nvSpPr>
          <p:cNvPr id="6" name="文本框 5">
            <a:extLst>
              <a:ext uri="{FF2B5EF4-FFF2-40B4-BE49-F238E27FC236}">
                <a16:creationId xmlns:a16="http://schemas.microsoft.com/office/drawing/2014/main" id="{315281A8-8895-4049-B87F-F33336CE1FBB}"/>
              </a:ext>
            </a:extLst>
          </p:cNvPr>
          <p:cNvSpPr txBox="1"/>
          <p:nvPr/>
        </p:nvSpPr>
        <p:spPr>
          <a:xfrm>
            <a:off x="737658" y="793031"/>
            <a:ext cx="7668684"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t>Drawback</a:t>
            </a:r>
            <a:r>
              <a:rPr lang="en-US" altLang="zh-CN" dirty="0"/>
              <a:t>: Limited objects captured under simple light conditions.</a:t>
            </a:r>
          </a:p>
        </p:txBody>
      </p:sp>
    </p:spTree>
    <p:extLst>
      <p:ext uri="{BB962C8B-B14F-4D97-AF65-F5344CB8AC3E}">
        <p14:creationId xmlns:p14="http://schemas.microsoft.com/office/powerpoint/2010/main" val="598289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Existent intrinsic image benchmark - MPI-Sintel dataset [2]</a:t>
            </a:r>
          </a:p>
        </p:txBody>
      </p:sp>
      <p:sp>
        <p:nvSpPr>
          <p:cNvPr id="7" name="文本框 6">
            <a:extLst>
              <a:ext uri="{FF2B5EF4-FFF2-40B4-BE49-F238E27FC236}">
                <a16:creationId xmlns:a16="http://schemas.microsoft.com/office/drawing/2014/main" id="{1F93214F-6969-4D7A-A4F9-B607B0DE3B6E}"/>
              </a:ext>
            </a:extLst>
          </p:cNvPr>
          <p:cNvSpPr txBox="1"/>
          <p:nvPr/>
        </p:nvSpPr>
        <p:spPr>
          <a:xfrm>
            <a:off x="737658" y="793031"/>
            <a:ext cx="7668684"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t>Approach</a:t>
            </a:r>
            <a:r>
              <a:rPr lang="en-US" altLang="zh-CN" dirty="0"/>
              <a:t>: Rendering an open source animation</a:t>
            </a:r>
          </a:p>
        </p:txBody>
      </p:sp>
      <p:sp>
        <p:nvSpPr>
          <p:cNvPr id="8" name="文本框 7">
            <a:extLst>
              <a:ext uri="{FF2B5EF4-FFF2-40B4-BE49-F238E27FC236}">
                <a16:creationId xmlns:a16="http://schemas.microsoft.com/office/drawing/2014/main" id="{D5E75288-E6F8-4831-8A69-237E60F71B57}"/>
              </a:ext>
            </a:extLst>
          </p:cNvPr>
          <p:cNvSpPr txBox="1"/>
          <p:nvPr/>
        </p:nvSpPr>
        <p:spPr>
          <a:xfrm>
            <a:off x="480984" y="4615098"/>
            <a:ext cx="8182032" cy="338554"/>
          </a:xfrm>
          <a:prstGeom prst="rect">
            <a:avLst/>
          </a:prstGeom>
          <a:noFill/>
        </p:spPr>
        <p:txBody>
          <a:bodyPr wrap="square" rtlCol="0">
            <a:spAutoFit/>
          </a:bodyPr>
          <a:lstStyle/>
          <a:p>
            <a:pPr algn="ctr"/>
            <a:r>
              <a:rPr lang="en-US" altLang="zh-CN" sz="1600" dirty="0"/>
              <a:t>[2] A naturalistic open source movie for optical flow evaluation. ECCV 2012</a:t>
            </a:r>
            <a:endParaRPr lang="zh-CN" altLang="en-US" sz="1600" dirty="0"/>
          </a:p>
        </p:txBody>
      </p:sp>
      <p:pic>
        <p:nvPicPr>
          <p:cNvPr id="12" name="图片 11">
            <a:extLst>
              <a:ext uri="{FF2B5EF4-FFF2-40B4-BE49-F238E27FC236}">
                <a16:creationId xmlns:a16="http://schemas.microsoft.com/office/drawing/2014/main" id="{068EC81C-5569-4B9A-907C-C6C69B9A1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879" y="1486513"/>
            <a:ext cx="3100647" cy="1320197"/>
          </a:xfrm>
          <a:prstGeom prst="rect">
            <a:avLst/>
          </a:prstGeom>
        </p:spPr>
      </p:pic>
      <p:pic>
        <p:nvPicPr>
          <p:cNvPr id="13" name="图片 12">
            <a:extLst>
              <a:ext uri="{FF2B5EF4-FFF2-40B4-BE49-F238E27FC236}">
                <a16:creationId xmlns:a16="http://schemas.microsoft.com/office/drawing/2014/main" id="{B5F9A478-67F3-4AD7-AA4D-533F4DDF9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67" y="2913897"/>
            <a:ext cx="3100647" cy="1320197"/>
          </a:xfrm>
          <a:prstGeom prst="rect">
            <a:avLst/>
          </a:prstGeom>
        </p:spPr>
      </p:pic>
      <p:pic>
        <p:nvPicPr>
          <p:cNvPr id="14" name="图片 13">
            <a:extLst>
              <a:ext uri="{FF2B5EF4-FFF2-40B4-BE49-F238E27FC236}">
                <a16:creationId xmlns:a16="http://schemas.microsoft.com/office/drawing/2014/main" id="{BE1E759F-EB5C-4877-954E-B6ECDE2460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779" y="2913897"/>
            <a:ext cx="3100647" cy="1320197"/>
          </a:xfrm>
          <a:prstGeom prst="rect">
            <a:avLst/>
          </a:prstGeom>
        </p:spPr>
      </p:pic>
    </p:spTree>
    <p:extLst>
      <p:ext uri="{BB962C8B-B14F-4D97-AF65-F5344CB8AC3E}">
        <p14:creationId xmlns:p14="http://schemas.microsoft.com/office/powerpoint/2010/main" val="3657002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FE11631-BF66-42A9-9430-046CF4417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524" y="1483990"/>
            <a:ext cx="3103002" cy="1321200"/>
          </a:xfrm>
          <a:prstGeom prst="rect">
            <a:avLst/>
          </a:prstGeom>
        </p:spPr>
      </p:pic>
      <p:pic>
        <p:nvPicPr>
          <p:cNvPr id="10" name="图片 9">
            <a:extLst>
              <a:ext uri="{FF2B5EF4-FFF2-40B4-BE49-F238E27FC236}">
                <a16:creationId xmlns:a16="http://schemas.microsoft.com/office/drawing/2014/main" id="{4501C676-93A5-431C-908E-4045F9D8C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779" y="2912894"/>
            <a:ext cx="3103002" cy="1321200"/>
          </a:xfrm>
          <a:prstGeom prst="rect">
            <a:avLst/>
          </a:prstGeom>
        </p:spPr>
      </p:pic>
      <p:pic>
        <p:nvPicPr>
          <p:cNvPr id="13" name="图片 12">
            <a:extLst>
              <a:ext uri="{FF2B5EF4-FFF2-40B4-BE49-F238E27FC236}">
                <a16:creationId xmlns:a16="http://schemas.microsoft.com/office/drawing/2014/main" id="{C61D0473-843B-4AFA-A71F-9E9E40765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867" y="2912894"/>
            <a:ext cx="3103002" cy="1321200"/>
          </a:xfrm>
          <a:prstGeom prst="rect">
            <a:avLst/>
          </a:prstGeom>
        </p:spPr>
      </p:pic>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Existent intrinsic image benchmark - MPI-Sintel dataset [2]</a:t>
            </a:r>
          </a:p>
        </p:txBody>
      </p:sp>
      <p:sp>
        <p:nvSpPr>
          <p:cNvPr id="7" name="文本框 6">
            <a:extLst>
              <a:ext uri="{FF2B5EF4-FFF2-40B4-BE49-F238E27FC236}">
                <a16:creationId xmlns:a16="http://schemas.microsoft.com/office/drawing/2014/main" id="{1F93214F-6969-4D7A-A4F9-B607B0DE3B6E}"/>
              </a:ext>
            </a:extLst>
          </p:cNvPr>
          <p:cNvSpPr txBox="1"/>
          <p:nvPr/>
        </p:nvSpPr>
        <p:spPr>
          <a:xfrm>
            <a:off x="737658" y="793031"/>
            <a:ext cx="7668684"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t>Drawback</a:t>
            </a:r>
            <a:r>
              <a:rPr lang="en-US" altLang="zh-CN" dirty="0"/>
              <a:t>: The rendered images lack realism</a:t>
            </a:r>
          </a:p>
        </p:txBody>
      </p:sp>
      <p:sp>
        <p:nvSpPr>
          <p:cNvPr id="8" name="文本框 7">
            <a:extLst>
              <a:ext uri="{FF2B5EF4-FFF2-40B4-BE49-F238E27FC236}">
                <a16:creationId xmlns:a16="http://schemas.microsoft.com/office/drawing/2014/main" id="{D5E75288-E6F8-4831-8A69-237E60F71B57}"/>
              </a:ext>
            </a:extLst>
          </p:cNvPr>
          <p:cNvSpPr txBox="1"/>
          <p:nvPr/>
        </p:nvSpPr>
        <p:spPr>
          <a:xfrm>
            <a:off x="480984" y="4615098"/>
            <a:ext cx="8182032" cy="338554"/>
          </a:xfrm>
          <a:prstGeom prst="rect">
            <a:avLst/>
          </a:prstGeom>
          <a:noFill/>
        </p:spPr>
        <p:txBody>
          <a:bodyPr wrap="square" rtlCol="0">
            <a:spAutoFit/>
          </a:bodyPr>
          <a:lstStyle/>
          <a:p>
            <a:pPr algn="ctr"/>
            <a:r>
              <a:rPr lang="en-US" altLang="zh-CN" sz="1600" dirty="0"/>
              <a:t>[2] A naturalistic open source movie for optical flow evaluation. ECCV 2012</a:t>
            </a:r>
            <a:endParaRPr lang="zh-CN" altLang="en-US" sz="1600" dirty="0"/>
          </a:p>
        </p:txBody>
      </p:sp>
    </p:spTree>
    <p:extLst>
      <p:ext uri="{BB962C8B-B14F-4D97-AF65-F5344CB8AC3E}">
        <p14:creationId xmlns:p14="http://schemas.microsoft.com/office/powerpoint/2010/main" val="1105799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830997"/>
          </a:xfrm>
          <a:prstGeom prst="rect">
            <a:avLst/>
          </a:prstGeom>
          <a:noFill/>
        </p:spPr>
        <p:txBody>
          <a:bodyPr wrap="square" rtlCol="0">
            <a:spAutoFit/>
          </a:bodyPr>
          <a:lstStyle/>
          <a:p>
            <a:r>
              <a:rPr lang="en-US" altLang="zh-CN" sz="2400" dirty="0"/>
              <a:t>Existent intrinsic image benchmark - IIW dataset [3]</a:t>
            </a:r>
          </a:p>
          <a:p>
            <a:endParaRPr lang="zh-CN" altLang="en-US" sz="2400" dirty="0"/>
          </a:p>
        </p:txBody>
      </p:sp>
      <p:sp>
        <p:nvSpPr>
          <p:cNvPr id="7" name="文本框 6">
            <a:extLst>
              <a:ext uri="{FF2B5EF4-FFF2-40B4-BE49-F238E27FC236}">
                <a16:creationId xmlns:a16="http://schemas.microsoft.com/office/drawing/2014/main" id="{1F93214F-6969-4D7A-A4F9-B607B0DE3B6E}"/>
              </a:ext>
            </a:extLst>
          </p:cNvPr>
          <p:cNvSpPr txBox="1"/>
          <p:nvPr/>
        </p:nvSpPr>
        <p:spPr>
          <a:xfrm>
            <a:off x="737658" y="793031"/>
            <a:ext cx="8355542" cy="646331"/>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t>Method</a:t>
            </a:r>
            <a:r>
              <a:rPr lang="en-US" altLang="zh-CN" dirty="0"/>
              <a:t>: Labeling the pairwise reflectance comparisons on a sparse collection of points</a:t>
            </a:r>
          </a:p>
        </p:txBody>
      </p:sp>
      <p:sp>
        <p:nvSpPr>
          <p:cNvPr id="8" name="文本框 7">
            <a:extLst>
              <a:ext uri="{FF2B5EF4-FFF2-40B4-BE49-F238E27FC236}">
                <a16:creationId xmlns:a16="http://schemas.microsoft.com/office/drawing/2014/main" id="{D5E75288-E6F8-4831-8A69-237E60F71B57}"/>
              </a:ext>
            </a:extLst>
          </p:cNvPr>
          <p:cNvSpPr txBox="1"/>
          <p:nvPr/>
        </p:nvSpPr>
        <p:spPr>
          <a:xfrm>
            <a:off x="480984" y="4615098"/>
            <a:ext cx="8182032" cy="338554"/>
          </a:xfrm>
          <a:prstGeom prst="rect">
            <a:avLst/>
          </a:prstGeom>
          <a:noFill/>
        </p:spPr>
        <p:txBody>
          <a:bodyPr wrap="square" rtlCol="0">
            <a:spAutoFit/>
          </a:bodyPr>
          <a:lstStyle/>
          <a:p>
            <a:pPr algn="ctr"/>
            <a:r>
              <a:rPr lang="en-US" altLang="zh-CN" sz="1600" dirty="0"/>
              <a:t>[3] Intrinsic images in the wild. SIGGRAPH 2014</a:t>
            </a:r>
            <a:endParaRPr lang="zh-CN" altLang="en-US" sz="1600" dirty="0"/>
          </a:p>
        </p:txBody>
      </p:sp>
      <p:pic>
        <p:nvPicPr>
          <p:cNvPr id="9" name="图片 8">
            <a:extLst>
              <a:ext uri="{FF2B5EF4-FFF2-40B4-BE49-F238E27FC236}">
                <a16:creationId xmlns:a16="http://schemas.microsoft.com/office/drawing/2014/main" id="{807E27D3-4E85-4706-89C6-A06B2D5313CC}"/>
              </a:ext>
            </a:extLst>
          </p:cNvPr>
          <p:cNvPicPr>
            <a:picLocks noChangeAspect="1"/>
          </p:cNvPicPr>
          <p:nvPr/>
        </p:nvPicPr>
        <p:blipFill>
          <a:blip r:embed="rId3"/>
          <a:stretch>
            <a:fillRect/>
          </a:stretch>
        </p:blipFill>
        <p:spPr>
          <a:xfrm>
            <a:off x="1501139" y="1739274"/>
            <a:ext cx="3458505" cy="2610192"/>
          </a:xfrm>
          <a:prstGeom prst="rect">
            <a:avLst/>
          </a:prstGeom>
        </p:spPr>
      </p:pic>
      <p:pic>
        <p:nvPicPr>
          <p:cNvPr id="11" name="图片 10">
            <a:extLst>
              <a:ext uri="{FF2B5EF4-FFF2-40B4-BE49-F238E27FC236}">
                <a16:creationId xmlns:a16="http://schemas.microsoft.com/office/drawing/2014/main" id="{AD4AC7F4-ACAF-42E0-B24B-C58770006D5E}"/>
              </a:ext>
            </a:extLst>
          </p:cNvPr>
          <p:cNvPicPr>
            <a:picLocks noChangeAspect="1"/>
          </p:cNvPicPr>
          <p:nvPr/>
        </p:nvPicPr>
        <p:blipFill>
          <a:blip r:embed="rId4"/>
          <a:stretch>
            <a:fillRect/>
          </a:stretch>
        </p:blipFill>
        <p:spPr>
          <a:xfrm>
            <a:off x="5486344" y="1739436"/>
            <a:ext cx="2100318" cy="2611033"/>
          </a:xfrm>
          <a:prstGeom prst="rect">
            <a:avLst/>
          </a:prstGeom>
        </p:spPr>
      </p:pic>
    </p:spTree>
    <p:extLst>
      <p:ext uri="{BB962C8B-B14F-4D97-AF65-F5344CB8AC3E}">
        <p14:creationId xmlns:p14="http://schemas.microsoft.com/office/powerpoint/2010/main" val="2095384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Existent intrinsic image benchmark - IIW dataset [3]</a:t>
            </a:r>
          </a:p>
        </p:txBody>
      </p:sp>
      <p:sp>
        <p:nvSpPr>
          <p:cNvPr id="7" name="文本框 6">
            <a:extLst>
              <a:ext uri="{FF2B5EF4-FFF2-40B4-BE49-F238E27FC236}">
                <a16:creationId xmlns:a16="http://schemas.microsoft.com/office/drawing/2014/main" id="{1F93214F-6969-4D7A-A4F9-B607B0DE3B6E}"/>
              </a:ext>
            </a:extLst>
          </p:cNvPr>
          <p:cNvSpPr txBox="1"/>
          <p:nvPr/>
        </p:nvSpPr>
        <p:spPr>
          <a:xfrm>
            <a:off x="737658" y="793031"/>
            <a:ext cx="814164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t>Drawback</a:t>
            </a:r>
            <a:r>
              <a:rPr lang="en-US" altLang="zh-CN" dirty="0"/>
              <a:t>: Only weak, sparse supervision.</a:t>
            </a:r>
          </a:p>
        </p:txBody>
      </p:sp>
      <p:sp>
        <p:nvSpPr>
          <p:cNvPr id="8" name="文本框 7">
            <a:extLst>
              <a:ext uri="{FF2B5EF4-FFF2-40B4-BE49-F238E27FC236}">
                <a16:creationId xmlns:a16="http://schemas.microsoft.com/office/drawing/2014/main" id="{D5E75288-E6F8-4831-8A69-237E60F71B57}"/>
              </a:ext>
            </a:extLst>
          </p:cNvPr>
          <p:cNvSpPr txBox="1"/>
          <p:nvPr/>
        </p:nvSpPr>
        <p:spPr>
          <a:xfrm>
            <a:off x="480984" y="4615098"/>
            <a:ext cx="8182032" cy="338554"/>
          </a:xfrm>
          <a:prstGeom prst="rect">
            <a:avLst/>
          </a:prstGeom>
          <a:noFill/>
        </p:spPr>
        <p:txBody>
          <a:bodyPr wrap="square" rtlCol="0">
            <a:spAutoFit/>
          </a:bodyPr>
          <a:lstStyle/>
          <a:p>
            <a:pPr algn="ctr"/>
            <a:r>
              <a:rPr lang="en-US" altLang="zh-CN" sz="1600" dirty="0"/>
              <a:t>[3] Intrinsic images in the wild. SIGGRAPH 2014</a:t>
            </a:r>
            <a:endParaRPr lang="zh-CN" altLang="en-US" sz="1600" dirty="0"/>
          </a:p>
        </p:txBody>
      </p:sp>
      <p:pic>
        <p:nvPicPr>
          <p:cNvPr id="2" name="图片 1">
            <a:extLst>
              <a:ext uri="{FF2B5EF4-FFF2-40B4-BE49-F238E27FC236}">
                <a16:creationId xmlns:a16="http://schemas.microsoft.com/office/drawing/2014/main" id="{34B155B9-40C4-481F-8881-675AF148EEA8}"/>
              </a:ext>
            </a:extLst>
          </p:cNvPr>
          <p:cNvPicPr>
            <a:picLocks noChangeAspect="1"/>
          </p:cNvPicPr>
          <p:nvPr/>
        </p:nvPicPr>
        <p:blipFill>
          <a:blip r:embed="rId3"/>
          <a:stretch>
            <a:fillRect/>
          </a:stretch>
        </p:blipFill>
        <p:spPr>
          <a:xfrm>
            <a:off x="2432441" y="1560316"/>
            <a:ext cx="4279118" cy="2858893"/>
          </a:xfrm>
          <a:prstGeom prst="rect">
            <a:avLst/>
          </a:prstGeom>
        </p:spPr>
      </p:pic>
    </p:spTree>
    <p:extLst>
      <p:ext uri="{BB962C8B-B14F-4D97-AF65-F5344CB8AC3E}">
        <p14:creationId xmlns:p14="http://schemas.microsoft.com/office/powerpoint/2010/main" val="3972440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607DE8-9F2E-4347-AE8A-57B8C8D9F07E}"/>
              </a:ext>
            </a:extLst>
          </p:cNvPr>
          <p:cNvSpPr txBox="1"/>
          <p:nvPr/>
        </p:nvSpPr>
        <p:spPr>
          <a:xfrm flipH="1">
            <a:off x="237105" y="148856"/>
            <a:ext cx="5135881" cy="461665"/>
          </a:xfrm>
          <a:prstGeom prst="rect">
            <a:avLst/>
          </a:prstGeom>
          <a:noFill/>
        </p:spPr>
        <p:txBody>
          <a:bodyPr wrap="square" rtlCol="0">
            <a:spAutoFit/>
          </a:bodyPr>
          <a:lstStyle/>
          <a:p>
            <a:r>
              <a:rPr lang="en-US" altLang="zh-CN" sz="2400" dirty="0"/>
              <a:t>Problem definition</a:t>
            </a:r>
            <a:endParaRPr lang="zh-CN" altLang="en-US" sz="2400" dirty="0"/>
          </a:p>
        </p:txBody>
      </p:sp>
      <p:pic>
        <p:nvPicPr>
          <p:cNvPr id="6" name="图片 5">
            <a:extLst>
              <a:ext uri="{FF2B5EF4-FFF2-40B4-BE49-F238E27FC236}">
                <a16:creationId xmlns:a16="http://schemas.microsoft.com/office/drawing/2014/main" id="{D0E7D0C5-64F7-4A1A-BD02-D70701239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028" y="875770"/>
            <a:ext cx="2097000" cy="1350000"/>
          </a:xfrm>
          <a:prstGeom prst="rect">
            <a:avLst/>
          </a:prstGeom>
        </p:spPr>
      </p:pic>
      <p:sp>
        <p:nvSpPr>
          <p:cNvPr id="15" name="文本框 14">
            <a:extLst>
              <a:ext uri="{FF2B5EF4-FFF2-40B4-BE49-F238E27FC236}">
                <a16:creationId xmlns:a16="http://schemas.microsoft.com/office/drawing/2014/main" id="{E714499B-EC77-41E5-8743-857494A19A3A}"/>
              </a:ext>
            </a:extLst>
          </p:cNvPr>
          <p:cNvSpPr txBox="1"/>
          <p:nvPr/>
        </p:nvSpPr>
        <p:spPr>
          <a:xfrm>
            <a:off x="3761316" y="2271724"/>
            <a:ext cx="1016468" cy="338554"/>
          </a:xfrm>
          <a:prstGeom prst="rect">
            <a:avLst/>
          </a:prstGeom>
          <a:noFill/>
        </p:spPr>
        <p:txBody>
          <a:bodyPr wrap="square" rtlCol="0">
            <a:spAutoFit/>
          </a:bodyPr>
          <a:lstStyle/>
          <a:p>
            <a:pPr algn="ctr"/>
            <a:r>
              <a:rPr lang="en-US" altLang="zh-CN" sz="1600" dirty="0"/>
              <a:t>Input</a:t>
            </a:r>
            <a:endParaRPr lang="zh-CN" altLang="en-US" sz="1600" dirty="0"/>
          </a:p>
        </p:txBody>
      </p:sp>
    </p:spTree>
    <p:extLst>
      <p:ext uri="{BB962C8B-B14F-4D97-AF65-F5344CB8AC3E}">
        <p14:creationId xmlns:p14="http://schemas.microsoft.com/office/powerpoint/2010/main" val="1621840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Our work</a:t>
            </a:r>
          </a:p>
        </p:txBody>
      </p:sp>
      <p:sp>
        <p:nvSpPr>
          <p:cNvPr id="7" name="文本框 6">
            <a:extLst>
              <a:ext uri="{FF2B5EF4-FFF2-40B4-BE49-F238E27FC236}">
                <a16:creationId xmlns:a16="http://schemas.microsoft.com/office/drawing/2014/main" id="{1F93214F-6969-4D7A-A4F9-B607B0DE3B6E}"/>
              </a:ext>
            </a:extLst>
          </p:cNvPr>
          <p:cNvSpPr txBox="1"/>
          <p:nvPr/>
        </p:nvSpPr>
        <p:spPr>
          <a:xfrm>
            <a:off x="737658" y="793031"/>
            <a:ext cx="8141646" cy="2123658"/>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200" dirty="0"/>
              <a:t>A generic, effective framework with flexible supervision for different data sources</a:t>
            </a:r>
          </a:p>
          <a:p>
            <a:pPr marL="285750" indent="-285750">
              <a:buFont typeface="Wingdings" panose="05000000000000000000" pitchFamily="2" charset="2"/>
              <a:buChar char="Ø"/>
            </a:pPr>
            <a:endParaRPr lang="en-US" altLang="zh-CN" sz="2200" dirty="0"/>
          </a:p>
          <a:p>
            <a:pPr marL="285750" indent="-285750">
              <a:buFont typeface="Wingdings" panose="05000000000000000000" pitchFamily="2" charset="2"/>
              <a:buChar char="Ø"/>
            </a:pPr>
            <a:endParaRPr lang="en-US" altLang="zh-CN" sz="2200" dirty="0"/>
          </a:p>
          <a:p>
            <a:pPr marL="285750" indent="-285750">
              <a:buFont typeface="Wingdings" panose="05000000000000000000" pitchFamily="2" charset="2"/>
              <a:buChar char="Ø"/>
            </a:pPr>
            <a:r>
              <a:rPr lang="en-US" altLang="zh-CN" sz="2200" dirty="0"/>
              <a:t>Jointly leveraging multiple data sources for better performance on real images </a:t>
            </a:r>
          </a:p>
        </p:txBody>
      </p:sp>
    </p:spTree>
    <p:extLst>
      <p:ext uri="{BB962C8B-B14F-4D97-AF65-F5344CB8AC3E}">
        <p14:creationId xmlns:p14="http://schemas.microsoft.com/office/powerpoint/2010/main" val="1194710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FD50F7C-5EFC-48F8-86CD-C0CCB53C0DC1}"/>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12223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p:cxnSp>
        <p:nvCxnSpPr>
          <p:cNvPr id="142" name="Straight Arrow Connector 221">
            <a:extLst>
              <a:ext uri="{FF2B5EF4-FFF2-40B4-BE49-F238E27FC236}">
                <a16:creationId xmlns:a16="http://schemas.microsoft.com/office/drawing/2014/main" id="{1B5239EC-29C6-4F42-9517-1F0CE76310E2}"/>
              </a:ext>
            </a:extLst>
          </p:cNvPr>
          <p:cNvCxnSpPr>
            <a:cxnSpLocks/>
            <a:stCxn id="71" idx="3"/>
            <a:endCxn id="72" idx="1"/>
          </p:cNvCxnSpPr>
          <p:nvPr/>
        </p:nvCxnSpPr>
        <p:spPr>
          <a:xfrm>
            <a:off x="1627736" y="2301378"/>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 name="文本框 3">
            <a:extLst>
              <a:ext uri="{FF2B5EF4-FFF2-40B4-BE49-F238E27FC236}">
                <a16:creationId xmlns:a16="http://schemas.microsoft.com/office/drawing/2014/main" id="{045A8ACB-5BF0-4900-8DE2-4F90BB6771BA}"/>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2730239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021546" y="3627635"/>
                <a:ext cx="1066217" cy="44114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𝑹</m:t>
                          </m:r>
                        </m:e>
                        <m:sup>
                          <m:r>
                            <a:rPr lang="en-US" sz="1400" b="1" i="1" smtClean="0">
                              <a:latin typeface="Cambria Math" panose="02040503050406030204" pitchFamily="18" charset="0"/>
                            </a:rPr>
                            <m:t>′</m:t>
                          </m:r>
                        </m:sup>
                      </m:sSup>
                      <m:r>
                        <a:rPr lang="en-US" sz="1400" b="1" i="1" smtClean="0">
                          <a:latin typeface="Cambria Math" panose="02040503050406030204" pitchFamily="18" charset="0"/>
                        </a:rPr>
                        <m:t>=</m:t>
                      </m:r>
                      <m:box>
                        <m:boxPr>
                          <m:ctrlPr>
                            <a:rPr lang="en-US" sz="1400" b="1" i="1" smtClean="0">
                              <a:latin typeface="Cambria Math" panose="02040503050406030204" pitchFamily="18" charset="0"/>
                            </a:rPr>
                          </m:ctrlPr>
                        </m:boxPr>
                        <m:e>
                          <m:f>
                            <m:fPr>
                              <m:ctrlPr>
                                <a:rPr lang="en-US" sz="1400" b="1" i="1" smtClean="0">
                                  <a:latin typeface="Cambria Math" panose="02040503050406030204" pitchFamily="18" charset="0"/>
                                </a:rPr>
                              </m:ctrlPr>
                            </m:fPr>
                            <m:num>
                              <m:r>
                                <a:rPr lang="en-US" sz="1400" b="1" i="1" smtClean="0">
                                  <a:latin typeface="Cambria Math" panose="02040503050406030204" pitchFamily="18" charset="0"/>
                                </a:rPr>
                                <m:t>𝟑</m:t>
                              </m:r>
                              <m:r>
                                <a:rPr lang="en-US" sz="1400" b="1" i="1" smtClean="0">
                                  <a:latin typeface="Cambria Math" panose="02040503050406030204" pitchFamily="18" charset="0"/>
                                </a:rPr>
                                <m:t>𝒓</m:t>
                              </m:r>
                            </m:num>
                            <m:den>
                              <m:nary>
                                <m:naryPr>
                                  <m:chr m:val="∑"/>
                                  <m:limLoc m:val="subSup"/>
                                  <m:supHide m:val="on"/>
                                  <m:ctrlPr>
                                    <a:rPr lang="en-US" sz="1400" b="1" i="1" smtClean="0">
                                      <a:latin typeface="Cambria Math" panose="02040503050406030204" pitchFamily="18" charset="0"/>
                                    </a:rPr>
                                  </m:ctrlPr>
                                </m:naryPr>
                                <m:sub>
                                  <m:r>
                                    <m:rPr>
                                      <m:brk m:alnAt="9"/>
                                    </m:rPr>
                                    <a:rPr lang="en-US" sz="1400" b="1" i="1" smtClean="0">
                                      <a:latin typeface="Cambria Math" panose="02040503050406030204" pitchFamily="18" charset="0"/>
                                    </a:rPr>
                                    <m:t>𝒄</m:t>
                                  </m:r>
                                </m:sub>
                                <m:sup/>
                                <m:e>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𝑰</m:t>
                                      </m:r>
                                    </m:e>
                                    <m:sup>
                                      <m:r>
                                        <a:rPr lang="en-US" sz="1400" b="1" i="1" smtClean="0">
                                          <a:latin typeface="Cambria Math" panose="02040503050406030204" pitchFamily="18" charset="0"/>
                                        </a:rPr>
                                        <m:t>𝒄</m:t>
                                      </m:r>
                                    </m:sup>
                                  </m:sSup>
                                </m:e>
                              </m:nary>
                            </m:den>
                          </m:f>
                        </m:e>
                      </m:box>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𝑰</m:t>
                      </m:r>
                    </m:oMath>
                  </m:oMathPara>
                </a14:m>
                <a:endParaRPr lang="en-US" sz="14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021546" y="3627635"/>
                <a:ext cx="1066217" cy="441146"/>
              </a:xfrm>
              <a:prstGeom prst="rect">
                <a:avLst/>
              </a:prstGeom>
              <a:blipFill>
                <a:blip r:embed="rId7"/>
                <a:stretch>
                  <a:fillRect l="-4000" t="-29167" r="-15429" b="-125000"/>
                </a:stretch>
              </a:blipFill>
            </p:spPr>
            <p:txBody>
              <a:bodyPr/>
              <a:lstStyle/>
              <a:p>
                <a:r>
                  <a:rPr lang="en-US">
                    <a:noFill/>
                  </a:rPr>
                  <a:t> </a:t>
                </a:r>
              </a:p>
            </p:txBody>
          </p:sp>
        </mc:Fallback>
      </mc:AlternateContent>
      <p:grpSp>
        <p:nvGrpSpPr>
          <p:cNvPr id="5" name="组合 4">
            <a:extLst>
              <a:ext uri="{FF2B5EF4-FFF2-40B4-BE49-F238E27FC236}">
                <a16:creationId xmlns:a16="http://schemas.microsoft.com/office/drawing/2014/main" id="{0C8E8E09-FABF-4E41-B495-C1CD5AB03FA6}"/>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90" name="TextBox 209">
                  <a:extLst>
                    <a:ext uri="{FF2B5EF4-FFF2-40B4-BE49-F238E27FC236}">
                      <a16:creationId xmlns:a16="http://schemas.microsoft.com/office/drawing/2014/main" id="{44EA91EF-11DA-46EE-9E59-3D96D66A5295}"/>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8"/>
                  <a:stretch>
                    <a:fillRect l="-19048"/>
                  </a:stretch>
                </a:blipFill>
              </p:spPr>
              <p:txBody>
                <a:bodyPr/>
                <a:lstStyle/>
                <a:p>
                  <a:r>
                    <a:rPr lang="zh-CN" altLang="en-US">
                      <a:noFill/>
                    </a:rPr>
                    <a:t> </a:t>
                  </a:r>
                </a:p>
              </p:txBody>
            </p:sp>
          </mc:Fallback>
        </mc:AlternateContent>
        <p:pic>
          <p:nvPicPr>
            <p:cNvPr id="94" name="Picture 195">
              <a:extLst>
                <a:ext uri="{FF2B5EF4-FFF2-40B4-BE49-F238E27FC236}">
                  <a16:creationId xmlns:a16="http://schemas.microsoft.com/office/drawing/2014/main" id="{0E469450-A179-4474-AA52-127874FB7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95" name="TextBox 209">
                  <a:extLst>
                    <a:ext uri="{FF2B5EF4-FFF2-40B4-BE49-F238E27FC236}">
                      <a16:creationId xmlns:a16="http://schemas.microsoft.com/office/drawing/2014/main" id="{EB9EE46B-234C-4CCF-A4AB-E39E778656EB}"/>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0"/>
                  <a:stretch>
                    <a:fillRect l="-20000"/>
                  </a:stretch>
                </a:blipFill>
              </p:spPr>
              <p:txBody>
                <a:bodyPr/>
                <a:lstStyle/>
                <a:p>
                  <a:r>
                    <a:rPr lang="zh-CN" altLang="en-US">
                      <a:noFill/>
                    </a:rPr>
                    <a:t> </a:t>
                  </a:r>
                </a:p>
              </p:txBody>
            </p:sp>
          </mc:Fallback>
        </mc:AlternateContent>
      </p:grpSp>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42" name="Straight Arrow Connector 221">
            <a:extLst>
              <a:ext uri="{FF2B5EF4-FFF2-40B4-BE49-F238E27FC236}">
                <a16:creationId xmlns:a16="http://schemas.microsoft.com/office/drawing/2014/main" id="{1B5239EC-29C6-4F42-9517-1F0CE76310E2}"/>
              </a:ext>
            </a:extLst>
          </p:cNvPr>
          <p:cNvCxnSpPr>
            <a:cxnSpLocks/>
            <a:stCxn id="71" idx="3"/>
            <a:endCxn id="72" idx="1"/>
          </p:cNvCxnSpPr>
          <p:nvPr/>
        </p:nvCxnSpPr>
        <p:spPr>
          <a:xfrm>
            <a:off x="1627736" y="2301378"/>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1" name="箭头: 下 20">
            <a:extLst>
              <a:ext uri="{FF2B5EF4-FFF2-40B4-BE49-F238E27FC236}">
                <a16:creationId xmlns:a16="http://schemas.microsoft.com/office/drawing/2014/main" id="{A210EA70-8F9E-4DB4-924F-3FBACD186885}"/>
              </a:ext>
            </a:extLst>
          </p:cNvPr>
          <p:cNvSpPr/>
          <p:nvPr/>
        </p:nvSpPr>
        <p:spPr>
          <a:xfrm>
            <a:off x="4407335" y="2724109"/>
            <a:ext cx="294640" cy="740410"/>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3">
            <a:extLst>
              <a:ext uri="{FF2B5EF4-FFF2-40B4-BE49-F238E27FC236}">
                <a16:creationId xmlns:a16="http://schemas.microsoft.com/office/drawing/2014/main" id="{F42ABE4E-A429-42A9-B538-56538716B00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1890780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p:cxnSp>
        <p:nvCxnSpPr>
          <p:cNvPr id="142" name="Straight Arrow Connector 221">
            <a:extLst>
              <a:ext uri="{FF2B5EF4-FFF2-40B4-BE49-F238E27FC236}">
                <a16:creationId xmlns:a16="http://schemas.microsoft.com/office/drawing/2014/main" id="{1B5239EC-29C6-4F42-9517-1F0CE76310E2}"/>
              </a:ext>
            </a:extLst>
          </p:cNvPr>
          <p:cNvCxnSpPr>
            <a:cxnSpLocks/>
            <a:stCxn id="71" idx="3"/>
            <a:endCxn id="72" idx="1"/>
          </p:cNvCxnSpPr>
          <p:nvPr/>
        </p:nvCxnSpPr>
        <p:spPr>
          <a:xfrm>
            <a:off x="1627736" y="2301378"/>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3" name="箭头: 下 12">
            <a:extLst>
              <a:ext uri="{FF2B5EF4-FFF2-40B4-BE49-F238E27FC236}">
                <a16:creationId xmlns:a16="http://schemas.microsoft.com/office/drawing/2014/main" id="{62E9B671-64B7-402A-9D2F-2A3D7DA6C0A2}"/>
              </a:ext>
            </a:extLst>
          </p:cNvPr>
          <p:cNvSpPr/>
          <p:nvPr/>
        </p:nvSpPr>
        <p:spPr>
          <a:xfrm>
            <a:off x="2315253" y="2724109"/>
            <a:ext cx="294640" cy="740410"/>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E4911ACE-4DEA-4160-B893-E6C34F160481}"/>
              </a:ext>
            </a:extLst>
          </p:cNvPr>
          <p:cNvGrpSpPr/>
          <p:nvPr/>
        </p:nvGrpSpPr>
        <p:grpSpPr>
          <a:xfrm>
            <a:off x="342508" y="3661223"/>
            <a:ext cx="7850806" cy="1208315"/>
            <a:chOff x="342508" y="3661224"/>
            <a:chExt cx="7499818" cy="920818"/>
          </a:xfrm>
        </p:grpSpPr>
        <p:sp>
          <p:nvSpPr>
            <p:cNvPr id="53" name="Rounded Rectangle 74">
              <a:extLst>
                <a:ext uri="{FF2B5EF4-FFF2-40B4-BE49-F238E27FC236}">
                  <a16:creationId xmlns:a16="http://schemas.microsoft.com/office/drawing/2014/main" id="{5EAC51EC-9D8D-4FE6-BF3A-8B76F2EA1336}"/>
                </a:ext>
              </a:extLst>
            </p:cNvPr>
            <p:cNvSpPr/>
            <p:nvPr/>
          </p:nvSpPr>
          <p:spPr>
            <a:xfrm>
              <a:off x="2515062" y="3661225"/>
              <a:ext cx="315023"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Convolution Stride 2</a:t>
              </a:r>
            </a:p>
          </p:txBody>
        </p:sp>
        <p:sp>
          <p:nvSpPr>
            <p:cNvPr id="54" name="Rounded Rectangle 75">
              <a:extLst>
                <a:ext uri="{FF2B5EF4-FFF2-40B4-BE49-F238E27FC236}">
                  <a16:creationId xmlns:a16="http://schemas.microsoft.com/office/drawing/2014/main" id="{127413F5-289C-4016-851A-7792574F62A3}"/>
                </a:ext>
              </a:extLst>
            </p:cNvPr>
            <p:cNvSpPr/>
            <p:nvPr/>
          </p:nvSpPr>
          <p:spPr>
            <a:xfrm>
              <a:off x="2830085" y="3661225"/>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Batch Norm</a:t>
              </a:r>
            </a:p>
          </p:txBody>
        </p:sp>
        <p:sp>
          <p:nvSpPr>
            <p:cNvPr id="56" name="Rounded Rectangle 79">
              <a:extLst>
                <a:ext uri="{FF2B5EF4-FFF2-40B4-BE49-F238E27FC236}">
                  <a16:creationId xmlns:a16="http://schemas.microsoft.com/office/drawing/2014/main" id="{10806CA3-B2D3-411C-8F88-0F5D3B1E5144}"/>
                </a:ext>
              </a:extLst>
            </p:cNvPr>
            <p:cNvSpPr/>
            <p:nvPr/>
          </p:nvSpPr>
          <p:spPr>
            <a:xfrm>
              <a:off x="771575" y="3661224"/>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Convolution</a:t>
              </a:r>
            </a:p>
          </p:txBody>
        </p:sp>
        <p:sp>
          <p:nvSpPr>
            <p:cNvPr id="57" name="Rounded Rectangle 80">
              <a:extLst>
                <a:ext uri="{FF2B5EF4-FFF2-40B4-BE49-F238E27FC236}">
                  <a16:creationId xmlns:a16="http://schemas.microsoft.com/office/drawing/2014/main" id="{FDAD0DF3-2F37-4364-A436-E29E00D53128}"/>
                </a:ext>
              </a:extLst>
            </p:cNvPr>
            <p:cNvSpPr/>
            <p:nvPr/>
          </p:nvSpPr>
          <p:spPr>
            <a:xfrm>
              <a:off x="996899" y="3661224"/>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Batch Norm</a:t>
              </a:r>
            </a:p>
          </p:txBody>
        </p:sp>
        <p:sp>
          <p:nvSpPr>
            <p:cNvPr id="58" name="Rounded Rectangle 81">
              <a:extLst>
                <a:ext uri="{FF2B5EF4-FFF2-40B4-BE49-F238E27FC236}">
                  <a16:creationId xmlns:a16="http://schemas.microsoft.com/office/drawing/2014/main" id="{2D0DBB82-2CD7-42EB-9067-D5B782FD4676}"/>
                </a:ext>
              </a:extLst>
            </p:cNvPr>
            <p:cNvSpPr/>
            <p:nvPr/>
          </p:nvSpPr>
          <p:spPr>
            <a:xfrm>
              <a:off x="1222224" y="3661224"/>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err="1">
                  <a:solidFill>
                    <a:schemeClr val="tx1"/>
                  </a:solidFill>
                </a:rPr>
                <a:t>ReLU</a:t>
              </a:r>
              <a:endParaRPr lang="en-US" sz="1200" dirty="0">
                <a:solidFill>
                  <a:schemeClr val="tx1"/>
                </a:solidFill>
              </a:endParaRPr>
            </a:p>
          </p:txBody>
        </p:sp>
        <p:sp>
          <p:nvSpPr>
            <p:cNvPr id="59" name="Rounded Rectangle 83">
              <a:extLst>
                <a:ext uri="{FF2B5EF4-FFF2-40B4-BE49-F238E27FC236}">
                  <a16:creationId xmlns:a16="http://schemas.microsoft.com/office/drawing/2014/main" id="{DB23BED3-ABBD-4744-B819-7399BB669B6C}"/>
                </a:ext>
              </a:extLst>
            </p:cNvPr>
            <p:cNvSpPr/>
            <p:nvPr/>
          </p:nvSpPr>
          <p:spPr>
            <a:xfrm>
              <a:off x="1634146" y="3661224"/>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Convolution</a:t>
              </a:r>
            </a:p>
          </p:txBody>
        </p:sp>
        <p:sp>
          <p:nvSpPr>
            <p:cNvPr id="60" name="Rounded Rectangle 84">
              <a:extLst>
                <a:ext uri="{FF2B5EF4-FFF2-40B4-BE49-F238E27FC236}">
                  <a16:creationId xmlns:a16="http://schemas.microsoft.com/office/drawing/2014/main" id="{E2091F1E-7C85-4ACB-85D9-A685A9C88482}"/>
                </a:ext>
              </a:extLst>
            </p:cNvPr>
            <p:cNvSpPr/>
            <p:nvPr/>
          </p:nvSpPr>
          <p:spPr>
            <a:xfrm>
              <a:off x="1859470" y="3661224"/>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Batch Norm</a:t>
              </a:r>
            </a:p>
          </p:txBody>
        </p:sp>
        <p:sp>
          <p:nvSpPr>
            <p:cNvPr id="61" name="Rounded Rectangle 85">
              <a:extLst>
                <a:ext uri="{FF2B5EF4-FFF2-40B4-BE49-F238E27FC236}">
                  <a16:creationId xmlns:a16="http://schemas.microsoft.com/office/drawing/2014/main" id="{00A671C4-CBAF-4A21-98F8-6DDD89D9131C}"/>
                </a:ext>
              </a:extLst>
            </p:cNvPr>
            <p:cNvSpPr/>
            <p:nvPr/>
          </p:nvSpPr>
          <p:spPr>
            <a:xfrm>
              <a:off x="2084794" y="3661224"/>
              <a:ext cx="226800"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err="1">
                  <a:solidFill>
                    <a:schemeClr val="tx1"/>
                  </a:solidFill>
                </a:rPr>
                <a:t>ReLU</a:t>
              </a:r>
              <a:endParaRPr lang="en-US" sz="1200" dirty="0">
                <a:solidFill>
                  <a:schemeClr val="tx1"/>
                </a:solidFill>
              </a:endParaRPr>
            </a:p>
          </p:txBody>
        </p:sp>
        <p:sp>
          <p:nvSpPr>
            <p:cNvPr id="62" name="Rounded Rectangle 87">
              <a:extLst>
                <a:ext uri="{FF2B5EF4-FFF2-40B4-BE49-F238E27FC236}">
                  <a16:creationId xmlns:a16="http://schemas.microsoft.com/office/drawing/2014/main" id="{187A706D-6DE1-4D2D-929A-CE31B90C0AB0}"/>
                </a:ext>
              </a:extLst>
            </p:cNvPr>
            <p:cNvSpPr/>
            <p:nvPr/>
          </p:nvSpPr>
          <p:spPr>
            <a:xfrm>
              <a:off x="3510719" y="3661225"/>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Residual Block</a:t>
              </a:r>
            </a:p>
          </p:txBody>
        </p:sp>
        <p:sp>
          <p:nvSpPr>
            <p:cNvPr id="63" name="Rounded Rectangle 88">
              <a:extLst>
                <a:ext uri="{FF2B5EF4-FFF2-40B4-BE49-F238E27FC236}">
                  <a16:creationId xmlns:a16="http://schemas.microsoft.com/office/drawing/2014/main" id="{CF30F023-2956-4476-83BA-F42958226F79}"/>
                </a:ext>
              </a:extLst>
            </p:cNvPr>
            <p:cNvSpPr/>
            <p:nvPr/>
          </p:nvSpPr>
          <p:spPr>
            <a:xfrm>
              <a:off x="3736044" y="3661225"/>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Residual Block</a:t>
              </a:r>
            </a:p>
          </p:txBody>
        </p:sp>
        <p:sp>
          <p:nvSpPr>
            <p:cNvPr id="64" name="Rounded Rectangle 89">
              <a:extLst>
                <a:ext uri="{FF2B5EF4-FFF2-40B4-BE49-F238E27FC236}">
                  <a16:creationId xmlns:a16="http://schemas.microsoft.com/office/drawing/2014/main" id="{1CA23E0F-BB78-40D1-BB54-283461A6663A}"/>
                </a:ext>
              </a:extLst>
            </p:cNvPr>
            <p:cNvSpPr/>
            <p:nvPr/>
          </p:nvSpPr>
          <p:spPr>
            <a:xfrm>
              <a:off x="3961368" y="3661225"/>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Residual Block</a:t>
              </a:r>
            </a:p>
          </p:txBody>
        </p:sp>
        <p:sp>
          <p:nvSpPr>
            <p:cNvPr id="65" name="Rounded Rectangle 90">
              <a:extLst>
                <a:ext uri="{FF2B5EF4-FFF2-40B4-BE49-F238E27FC236}">
                  <a16:creationId xmlns:a16="http://schemas.microsoft.com/office/drawing/2014/main" id="{CBF6C7AC-B6CD-4647-9878-7429D744A209}"/>
                </a:ext>
              </a:extLst>
            </p:cNvPr>
            <p:cNvSpPr/>
            <p:nvPr/>
          </p:nvSpPr>
          <p:spPr>
            <a:xfrm>
              <a:off x="4867327" y="3661225"/>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Residual Block</a:t>
              </a:r>
            </a:p>
          </p:txBody>
        </p:sp>
        <p:sp>
          <p:nvSpPr>
            <p:cNvPr id="66" name="Rounded Rectangle 92">
              <a:extLst>
                <a:ext uri="{FF2B5EF4-FFF2-40B4-BE49-F238E27FC236}">
                  <a16:creationId xmlns:a16="http://schemas.microsoft.com/office/drawing/2014/main" id="{F8843CD7-19B8-468C-BAA4-A67B2E7BA376}"/>
                </a:ext>
              </a:extLst>
            </p:cNvPr>
            <p:cNvSpPr/>
            <p:nvPr/>
          </p:nvSpPr>
          <p:spPr>
            <a:xfrm>
              <a:off x="5317975" y="3661225"/>
              <a:ext cx="315023"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Deconvolution Stride 2</a:t>
              </a:r>
            </a:p>
          </p:txBody>
        </p:sp>
        <p:sp>
          <p:nvSpPr>
            <p:cNvPr id="67" name="Rounded Rectangle 93">
              <a:extLst>
                <a:ext uri="{FF2B5EF4-FFF2-40B4-BE49-F238E27FC236}">
                  <a16:creationId xmlns:a16="http://schemas.microsoft.com/office/drawing/2014/main" id="{A0C95D02-C6E3-4F25-8AB8-F00CC566B262}"/>
                </a:ext>
              </a:extLst>
            </p:cNvPr>
            <p:cNvSpPr/>
            <p:nvPr/>
          </p:nvSpPr>
          <p:spPr>
            <a:xfrm>
              <a:off x="5632998" y="3661225"/>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Batch Norm</a:t>
              </a:r>
            </a:p>
          </p:txBody>
        </p:sp>
        <p:sp>
          <p:nvSpPr>
            <p:cNvPr id="68" name="Rounded Rectangle 94">
              <a:extLst>
                <a:ext uri="{FF2B5EF4-FFF2-40B4-BE49-F238E27FC236}">
                  <a16:creationId xmlns:a16="http://schemas.microsoft.com/office/drawing/2014/main" id="{345A6892-2118-445A-AD43-9D3CB292E5D1}"/>
                </a:ext>
              </a:extLst>
            </p:cNvPr>
            <p:cNvSpPr/>
            <p:nvPr/>
          </p:nvSpPr>
          <p:spPr>
            <a:xfrm>
              <a:off x="5858322" y="3661225"/>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err="1">
                  <a:solidFill>
                    <a:schemeClr val="tx1"/>
                  </a:solidFill>
                </a:rPr>
                <a:t>ReLU</a:t>
              </a:r>
              <a:endParaRPr lang="en-US" sz="1200" dirty="0">
                <a:solidFill>
                  <a:schemeClr val="tx1"/>
                </a:solidFill>
              </a:endParaRPr>
            </a:p>
          </p:txBody>
        </p:sp>
        <p:sp>
          <p:nvSpPr>
            <p:cNvPr id="69" name="Rounded Rectangle 96">
              <a:extLst>
                <a:ext uri="{FF2B5EF4-FFF2-40B4-BE49-F238E27FC236}">
                  <a16:creationId xmlns:a16="http://schemas.microsoft.com/office/drawing/2014/main" id="{B4B10584-979F-4ADA-BDC6-8C7EDACD469E}"/>
                </a:ext>
              </a:extLst>
            </p:cNvPr>
            <p:cNvSpPr/>
            <p:nvPr/>
          </p:nvSpPr>
          <p:spPr>
            <a:xfrm>
              <a:off x="6308971" y="3661224"/>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Convolution</a:t>
              </a:r>
            </a:p>
          </p:txBody>
        </p:sp>
        <p:sp>
          <p:nvSpPr>
            <p:cNvPr id="70" name="Rounded Rectangle 97">
              <a:extLst>
                <a:ext uri="{FF2B5EF4-FFF2-40B4-BE49-F238E27FC236}">
                  <a16:creationId xmlns:a16="http://schemas.microsoft.com/office/drawing/2014/main" id="{BA5E626F-1704-4479-A17B-44B5EF45BF9F}"/>
                </a:ext>
              </a:extLst>
            </p:cNvPr>
            <p:cNvSpPr/>
            <p:nvPr/>
          </p:nvSpPr>
          <p:spPr>
            <a:xfrm>
              <a:off x="6534295" y="3661224"/>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Batch Norm</a:t>
              </a:r>
            </a:p>
          </p:txBody>
        </p:sp>
        <p:sp>
          <p:nvSpPr>
            <p:cNvPr id="75" name="Rounded Rectangle 98">
              <a:extLst>
                <a:ext uri="{FF2B5EF4-FFF2-40B4-BE49-F238E27FC236}">
                  <a16:creationId xmlns:a16="http://schemas.microsoft.com/office/drawing/2014/main" id="{060D0F12-A88B-46F5-AD62-2E21B94405D1}"/>
                </a:ext>
              </a:extLst>
            </p:cNvPr>
            <p:cNvSpPr/>
            <p:nvPr/>
          </p:nvSpPr>
          <p:spPr>
            <a:xfrm>
              <a:off x="6759619" y="3661224"/>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err="1">
                  <a:solidFill>
                    <a:schemeClr val="tx1"/>
                  </a:solidFill>
                </a:rPr>
                <a:t>ReLU</a:t>
              </a:r>
              <a:endParaRPr lang="en-US" sz="1200" dirty="0">
                <a:solidFill>
                  <a:schemeClr val="tx1"/>
                </a:solidFill>
              </a:endParaRPr>
            </a:p>
          </p:txBody>
        </p:sp>
        <p:sp>
          <p:nvSpPr>
            <p:cNvPr id="76" name="Rounded Rectangle 100">
              <a:extLst>
                <a:ext uri="{FF2B5EF4-FFF2-40B4-BE49-F238E27FC236}">
                  <a16:creationId xmlns:a16="http://schemas.microsoft.com/office/drawing/2014/main" id="{F366E37F-8ABD-4202-B41F-C3D2D48DFD5B}"/>
                </a:ext>
              </a:extLst>
            </p:cNvPr>
            <p:cNvSpPr/>
            <p:nvPr/>
          </p:nvSpPr>
          <p:spPr>
            <a:xfrm>
              <a:off x="7210267" y="3661224"/>
              <a:ext cx="225324"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Convolution</a:t>
              </a:r>
            </a:p>
          </p:txBody>
        </p:sp>
        <p:sp>
          <p:nvSpPr>
            <p:cNvPr id="77" name="Rounded Rectangle 103">
              <a:extLst>
                <a:ext uri="{FF2B5EF4-FFF2-40B4-BE49-F238E27FC236}">
                  <a16:creationId xmlns:a16="http://schemas.microsoft.com/office/drawing/2014/main" id="{2D39E9EB-1A36-489B-B4FB-540808F9D585}"/>
                </a:ext>
              </a:extLst>
            </p:cNvPr>
            <p:cNvSpPr/>
            <p:nvPr/>
          </p:nvSpPr>
          <p:spPr>
            <a:xfrm>
              <a:off x="342508" y="3661224"/>
              <a:ext cx="225324" cy="920817"/>
            </a:xfrm>
            <a:prstGeom prst="roundRect">
              <a:avLst/>
            </a:prstGeom>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Input</a:t>
              </a:r>
            </a:p>
          </p:txBody>
        </p:sp>
        <p:sp>
          <p:nvSpPr>
            <p:cNvPr id="87" name="Rounded Rectangle 104">
              <a:extLst>
                <a:ext uri="{FF2B5EF4-FFF2-40B4-BE49-F238E27FC236}">
                  <a16:creationId xmlns:a16="http://schemas.microsoft.com/office/drawing/2014/main" id="{FA57F9BA-5681-4678-A602-91C16A821313}"/>
                </a:ext>
              </a:extLst>
            </p:cNvPr>
            <p:cNvSpPr/>
            <p:nvPr/>
          </p:nvSpPr>
          <p:spPr>
            <a:xfrm>
              <a:off x="7617002" y="3661224"/>
              <a:ext cx="225324" cy="920817"/>
            </a:xfrm>
            <a:prstGeom prst="roundRect">
              <a:avLst/>
            </a:prstGeom>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rPr>
                <a:t>Output</a:t>
              </a:r>
            </a:p>
          </p:txBody>
        </p:sp>
        <p:sp>
          <p:nvSpPr>
            <p:cNvPr id="93" name="TextBox 105">
              <a:extLst>
                <a:ext uri="{FF2B5EF4-FFF2-40B4-BE49-F238E27FC236}">
                  <a16:creationId xmlns:a16="http://schemas.microsoft.com/office/drawing/2014/main" id="{9FD898C2-9911-44F4-BE05-48BE6EA9CB50}"/>
                </a:ext>
              </a:extLst>
            </p:cNvPr>
            <p:cNvSpPr txBox="1"/>
            <p:nvPr/>
          </p:nvSpPr>
          <p:spPr>
            <a:xfrm>
              <a:off x="4298603" y="3937263"/>
              <a:ext cx="526855" cy="276999"/>
            </a:xfrm>
            <a:prstGeom prst="rect">
              <a:avLst/>
            </a:prstGeom>
            <a:noFill/>
            <a:ln>
              <a:noFill/>
            </a:ln>
          </p:spPr>
          <p:txBody>
            <a:bodyPr wrap="square" rtlCol="0">
              <a:spAutoFit/>
            </a:bodyPr>
            <a:lstStyle/>
            <a:p>
              <a:r>
                <a:rPr lang="en-US" sz="1200" b="1" dirty="0"/>
                <a:t>……</a:t>
              </a:r>
            </a:p>
          </p:txBody>
        </p:sp>
        <p:cxnSp>
          <p:nvCxnSpPr>
            <p:cNvPr id="96" name="Straight Arrow Connector 106">
              <a:extLst>
                <a:ext uri="{FF2B5EF4-FFF2-40B4-BE49-F238E27FC236}">
                  <a16:creationId xmlns:a16="http://schemas.microsoft.com/office/drawing/2014/main" id="{18655E5F-445A-43B2-B5F1-1966C1741FD6}"/>
                </a:ext>
              </a:extLst>
            </p:cNvPr>
            <p:cNvCxnSpPr>
              <a:stCxn id="77" idx="3"/>
              <a:endCxn id="56" idx="1"/>
            </p:cNvCxnSpPr>
            <p:nvPr/>
          </p:nvCxnSpPr>
          <p:spPr>
            <a:xfrm>
              <a:off x="567832" y="4121633"/>
              <a:ext cx="203743"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10">
              <a:extLst>
                <a:ext uri="{FF2B5EF4-FFF2-40B4-BE49-F238E27FC236}">
                  <a16:creationId xmlns:a16="http://schemas.microsoft.com/office/drawing/2014/main" id="{D3BDC38A-91E7-44ED-A834-3B33F8DF20FD}"/>
                </a:ext>
              </a:extLst>
            </p:cNvPr>
            <p:cNvCxnSpPr>
              <a:stCxn id="58" idx="3"/>
              <a:endCxn id="59" idx="1"/>
            </p:cNvCxnSpPr>
            <p:nvPr/>
          </p:nvCxnSpPr>
          <p:spPr>
            <a:xfrm>
              <a:off x="1447548" y="4121633"/>
              <a:ext cx="186598"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13">
              <a:extLst>
                <a:ext uri="{FF2B5EF4-FFF2-40B4-BE49-F238E27FC236}">
                  <a16:creationId xmlns:a16="http://schemas.microsoft.com/office/drawing/2014/main" id="{937D2042-6D1C-4A45-BE7B-1484B34AED63}"/>
                </a:ext>
              </a:extLst>
            </p:cNvPr>
            <p:cNvCxnSpPr>
              <a:cxnSpLocks/>
              <a:stCxn id="61" idx="3"/>
              <a:endCxn id="53" idx="1"/>
            </p:cNvCxnSpPr>
            <p:nvPr/>
          </p:nvCxnSpPr>
          <p:spPr>
            <a:xfrm>
              <a:off x="2311594" y="4121633"/>
              <a:ext cx="203468" cy="1"/>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16">
              <a:extLst>
                <a:ext uri="{FF2B5EF4-FFF2-40B4-BE49-F238E27FC236}">
                  <a16:creationId xmlns:a16="http://schemas.microsoft.com/office/drawing/2014/main" id="{3EDF785F-E550-4EB4-B12E-7926B5C556B9}"/>
                </a:ext>
              </a:extLst>
            </p:cNvPr>
            <p:cNvCxnSpPr>
              <a:cxnSpLocks/>
              <a:stCxn id="55" idx="3"/>
              <a:endCxn id="62" idx="1"/>
            </p:cNvCxnSpPr>
            <p:nvPr/>
          </p:nvCxnSpPr>
          <p:spPr>
            <a:xfrm>
              <a:off x="3282208" y="4121634"/>
              <a:ext cx="228511"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9">
              <a:extLst>
                <a:ext uri="{FF2B5EF4-FFF2-40B4-BE49-F238E27FC236}">
                  <a16:creationId xmlns:a16="http://schemas.microsoft.com/office/drawing/2014/main" id="{4E3D214E-EF41-42EF-AAEE-687693185BD5}"/>
                </a:ext>
              </a:extLst>
            </p:cNvPr>
            <p:cNvCxnSpPr>
              <a:stCxn id="65" idx="3"/>
              <a:endCxn id="66" idx="1"/>
            </p:cNvCxnSpPr>
            <p:nvPr/>
          </p:nvCxnSpPr>
          <p:spPr>
            <a:xfrm>
              <a:off x="5092651" y="4121633"/>
              <a:ext cx="225324"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22">
              <a:extLst>
                <a:ext uri="{FF2B5EF4-FFF2-40B4-BE49-F238E27FC236}">
                  <a16:creationId xmlns:a16="http://schemas.microsoft.com/office/drawing/2014/main" id="{9D8F23D5-72E2-4BDB-80D1-F990D0C63364}"/>
                </a:ext>
              </a:extLst>
            </p:cNvPr>
            <p:cNvCxnSpPr>
              <a:stCxn id="68" idx="3"/>
              <a:endCxn id="69" idx="1"/>
            </p:cNvCxnSpPr>
            <p:nvPr/>
          </p:nvCxnSpPr>
          <p:spPr>
            <a:xfrm>
              <a:off x="6083646" y="4121633"/>
              <a:ext cx="225324"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28">
              <a:extLst>
                <a:ext uri="{FF2B5EF4-FFF2-40B4-BE49-F238E27FC236}">
                  <a16:creationId xmlns:a16="http://schemas.microsoft.com/office/drawing/2014/main" id="{AE74FB20-9AA5-439C-8620-A02EB1F8F0EE}"/>
                </a:ext>
              </a:extLst>
            </p:cNvPr>
            <p:cNvCxnSpPr>
              <a:stCxn id="75" idx="3"/>
              <a:endCxn id="76" idx="1"/>
            </p:cNvCxnSpPr>
            <p:nvPr/>
          </p:nvCxnSpPr>
          <p:spPr>
            <a:xfrm>
              <a:off x="6984943" y="4121633"/>
              <a:ext cx="225324"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31">
              <a:extLst>
                <a:ext uri="{FF2B5EF4-FFF2-40B4-BE49-F238E27FC236}">
                  <a16:creationId xmlns:a16="http://schemas.microsoft.com/office/drawing/2014/main" id="{67EEAFF3-09AF-4531-A0F5-B588D8673E01}"/>
                </a:ext>
              </a:extLst>
            </p:cNvPr>
            <p:cNvCxnSpPr>
              <a:stCxn id="76" idx="3"/>
              <a:endCxn id="87" idx="1"/>
            </p:cNvCxnSpPr>
            <p:nvPr/>
          </p:nvCxnSpPr>
          <p:spPr>
            <a:xfrm>
              <a:off x="7435591" y="4121633"/>
              <a:ext cx="181411"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Rounded Rectangle 76">
              <a:extLst>
                <a:ext uri="{FF2B5EF4-FFF2-40B4-BE49-F238E27FC236}">
                  <a16:creationId xmlns:a16="http://schemas.microsoft.com/office/drawing/2014/main" id="{84D632F4-63FF-438B-B3EF-FA75B690027C}"/>
                </a:ext>
              </a:extLst>
            </p:cNvPr>
            <p:cNvSpPr/>
            <p:nvPr/>
          </p:nvSpPr>
          <p:spPr>
            <a:xfrm>
              <a:off x="3055408" y="3661225"/>
              <a:ext cx="226800" cy="920817"/>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err="1">
                  <a:solidFill>
                    <a:schemeClr val="tx1"/>
                  </a:solidFill>
                </a:rPr>
                <a:t>ReLU</a:t>
              </a:r>
              <a:endParaRPr lang="en-US" sz="1200" dirty="0">
                <a:solidFill>
                  <a:schemeClr val="tx1"/>
                </a:solidFill>
              </a:endParaRPr>
            </a:p>
          </p:txBody>
        </p:sp>
      </p:grpSp>
      <p:sp>
        <p:nvSpPr>
          <p:cNvPr id="73" name="TextBox 138">
            <a:extLst>
              <a:ext uri="{FF2B5EF4-FFF2-40B4-BE49-F238E27FC236}">
                <a16:creationId xmlns:a16="http://schemas.microsoft.com/office/drawing/2014/main" id="{EC816EBF-1CAA-4676-8136-74E77BAF664E}"/>
              </a:ext>
            </a:extLst>
          </p:cNvPr>
          <p:cNvSpPr txBox="1"/>
          <p:nvPr/>
        </p:nvSpPr>
        <p:spPr>
          <a:xfrm flipH="1">
            <a:off x="4065364" y="3255464"/>
            <a:ext cx="994225" cy="276999"/>
          </a:xfrm>
          <a:prstGeom prst="rect">
            <a:avLst/>
          </a:prstGeom>
          <a:noFill/>
          <a:ln>
            <a:noFill/>
          </a:ln>
        </p:spPr>
        <p:txBody>
          <a:bodyPr wrap="square" rtlCol="0">
            <a:spAutoFit/>
          </a:bodyPr>
          <a:lstStyle/>
          <a:p>
            <a:pPr algn="ctr"/>
            <a:r>
              <a:rPr lang="en-US" altLang="zh-CN" sz="1200" dirty="0">
                <a:solidFill>
                  <a:schemeClr val="bg2">
                    <a:lumMod val="10000"/>
                  </a:schemeClr>
                </a:solidFill>
              </a:rPr>
              <a:t>10 blocks</a:t>
            </a:r>
            <a:endParaRPr lang="en-US" sz="1200" dirty="0">
              <a:solidFill>
                <a:schemeClr val="bg2">
                  <a:lumMod val="10000"/>
                </a:schemeClr>
              </a:solidFill>
            </a:endParaRPr>
          </a:p>
        </p:txBody>
      </p:sp>
      <p:sp>
        <p:nvSpPr>
          <p:cNvPr id="74" name="Left Bracket 143">
            <a:extLst>
              <a:ext uri="{FF2B5EF4-FFF2-40B4-BE49-F238E27FC236}">
                <a16:creationId xmlns:a16="http://schemas.microsoft.com/office/drawing/2014/main" id="{6C5F0539-7B9C-4971-B27A-6CE64A9F71F0}"/>
              </a:ext>
            </a:extLst>
          </p:cNvPr>
          <p:cNvSpPr/>
          <p:nvPr/>
        </p:nvSpPr>
        <p:spPr>
          <a:xfrm rot="5400000" flipV="1">
            <a:off x="4456799" y="2802115"/>
            <a:ext cx="90251" cy="1550948"/>
          </a:xfrm>
          <a:prstGeom prst="leftBracket">
            <a:avLst>
              <a:gd name="adj" fmla="val 78216"/>
            </a:avLst>
          </a:prstGeom>
          <a:ln w="25400">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200">
              <a:solidFill>
                <a:schemeClr val="bg2">
                  <a:lumMod val="10000"/>
                </a:schemeClr>
              </a:solidFill>
            </a:endParaRPr>
          </a:p>
        </p:txBody>
      </p:sp>
      <mc:AlternateContent xmlns:mc="http://schemas.openxmlformats.org/markup-compatibility/2006" xmlns:a14="http://schemas.microsoft.com/office/drawing/2010/main">
        <mc:Choice Requires="a14">
          <p:sp>
            <p:nvSpPr>
              <p:cNvPr id="78" name="TextBox 107">
                <a:extLst>
                  <a:ext uri="{FF2B5EF4-FFF2-40B4-BE49-F238E27FC236}">
                    <a16:creationId xmlns:a16="http://schemas.microsoft.com/office/drawing/2014/main" id="{6597BAC6-4663-420F-A17B-3D183D073EF7}"/>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78" name="TextBox 107">
                <a:extLst>
                  <a:ext uri="{FF2B5EF4-FFF2-40B4-BE49-F238E27FC236}">
                    <a16:creationId xmlns:a16="http://schemas.microsoft.com/office/drawing/2014/main" id="{6597BAC6-4663-420F-A17B-3D183D073EF7}"/>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7"/>
                <a:stretch>
                  <a:fillRect l="-5814" t="-30556" r="-17442" b="-125000"/>
                </a:stretch>
              </a:blipFill>
            </p:spPr>
            <p:txBody>
              <a:bodyPr/>
              <a:lstStyle/>
              <a:p>
                <a:r>
                  <a:rPr lang="zh-CN" altLang="en-US">
                    <a:noFill/>
                  </a:rPr>
                  <a:t> </a:t>
                </a:r>
              </a:p>
            </p:txBody>
          </p:sp>
        </mc:Fallback>
      </mc:AlternateContent>
      <p:grpSp>
        <p:nvGrpSpPr>
          <p:cNvPr id="80" name="组合 79">
            <a:extLst>
              <a:ext uri="{FF2B5EF4-FFF2-40B4-BE49-F238E27FC236}">
                <a16:creationId xmlns:a16="http://schemas.microsoft.com/office/drawing/2014/main" id="{2708291E-015E-4031-8A14-F1339FBAA6A2}"/>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81" name="TextBox 209">
                  <a:extLst>
                    <a:ext uri="{FF2B5EF4-FFF2-40B4-BE49-F238E27FC236}">
                      <a16:creationId xmlns:a16="http://schemas.microsoft.com/office/drawing/2014/main" id="{8BC8D12D-117B-4088-BDB0-6C12258E85E6}"/>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8"/>
                  <a:stretch>
                    <a:fillRect l="-19048"/>
                  </a:stretch>
                </a:blipFill>
              </p:spPr>
              <p:txBody>
                <a:bodyPr/>
                <a:lstStyle/>
                <a:p>
                  <a:r>
                    <a:rPr lang="zh-CN" altLang="en-US">
                      <a:noFill/>
                    </a:rPr>
                    <a:t> </a:t>
                  </a:r>
                </a:p>
              </p:txBody>
            </p:sp>
          </mc:Fallback>
        </mc:AlternateContent>
        <p:pic>
          <p:nvPicPr>
            <p:cNvPr id="82" name="Picture 195">
              <a:extLst>
                <a:ext uri="{FF2B5EF4-FFF2-40B4-BE49-F238E27FC236}">
                  <a16:creationId xmlns:a16="http://schemas.microsoft.com/office/drawing/2014/main" id="{E4D208DE-0A85-44CF-83CE-F212EFE908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84" name="TextBox 209">
                  <a:extLst>
                    <a:ext uri="{FF2B5EF4-FFF2-40B4-BE49-F238E27FC236}">
                      <a16:creationId xmlns:a16="http://schemas.microsoft.com/office/drawing/2014/main" id="{4DB24774-0D0B-4FEB-94DE-EC4576292623}"/>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0"/>
                  <a:stretch>
                    <a:fillRect l="-20000"/>
                  </a:stretch>
                </a:blipFill>
              </p:spPr>
              <p:txBody>
                <a:bodyPr/>
                <a:lstStyle/>
                <a:p>
                  <a:r>
                    <a:rPr lang="zh-CN" altLang="en-US">
                      <a:noFill/>
                    </a:rPr>
                    <a:t> </a:t>
                  </a:r>
                </a:p>
              </p:txBody>
            </p:sp>
          </mc:Fallback>
        </mc:AlternateContent>
      </p:grpSp>
      <p:cxnSp>
        <p:nvCxnSpPr>
          <p:cNvPr id="90" name="Straight Arrow Connector 151">
            <a:extLst>
              <a:ext uri="{FF2B5EF4-FFF2-40B4-BE49-F238E27FC236}">
                <a16:creationId xmlns:a16="http://schemas.microsoft.com/office/drawing/2014/main" id="{E792D21B-26B2-461A-ACDC-62E5CF286CA4}"/>
              </a:ext>
            </a:extLst>
          </p:cNvPr>
          <p:cNvCxnSpPr>
            <a:cxnSpLocks/>
            <a:endCxn id="91"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矩形: 圆角 90">
            <a:extLst>
              <a:ext uri="{FF2B5EF4-FFF2-40B4-BE49-F238E27FC236}">
                <a16:creationId xmlns:a16="http://schemas.microsoft.com/office/drawing/2014/main" id="{D9B3F35A-11A1-4E4D-B52B-702973C00230}"/>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sp>
        <p:nvSpPr>
          <p:cNvPr id="92" name="文本框 3">
            <a:extLst>
              <a:ext uri="{FF2B5EF4-FFF2-40B4-BE49-F238E27FC236}">
                <a16:creationId xmlns:a16="http://schemas.microsoft.com/office/drawing/2014/main" id="{FDB0FFD0-03D4-46FA-966B-7C7ED1E1A60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2241936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p:cxnSp>
        <p:nvCxnSpPr>
          <p:cNvPr id="142" name="Straight Arrow Connector 221">
            <a:extLst>
              <a:ext uri="{FF2B5EF4-FFF2-40B4-BE49-F238E27FC236}">
                <a16:creationId xmlns:a16="http://schemas.microsoft.com/office/drawing/2014/main" id="{1B5239EC-29C6-4F42-9517-1F0CE76310E2}"/>
              </a:ext>
            </a:extLst>
          </p:cNvPr>
          <p:cNvCxnSpPr>
            <a:cxnSpLocks/>
            <a:stCxn id="71" idx="3"/>
            <a:endCxn id="72" idx="1"/>
          </p:cNvCxnSpPr>
          <p:nvPr/>
        </p:nvCxnSpPr>
        <p:spPr>
          <a:xfrm>
            <a:off x="1627736" y="2301378"/>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TextBox 107">
                <a:extLst>
                  <a:ext uri="{FF2B5EF4-FFF2-40B4-BE49-F238E27FC236}">
                    <a16:creationId xmlns:a16="http://schemas.microsoft.com/office/drawing/2014/main" id="{D1269E69-8043-4D3D-8659-263B5A54B3A7}"/>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116" name="TextBox 107">
                <a:extLst>
                  <a:ext uri="{FF2B5EF4-FFF2-40B4-BE49-F238E27FC236}">
                    <a16:creationId xmlns:a16="http://schemas.microsoft.com/office/drawing/2014/main" id="{D1269E69-8043-4D3D-8659-263B5A54B3A7}"/>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7"/>
                <a:stretch>
                  <a:fillRect l="-5814" t="-30556" r="-17442" b="-125000"/>
                </a:stretch>
              </a:blipFill>
            </p:spPr>
            <p:txBody>
              <a:bodyPr/>
              <a:lstStyle/>
              <a:p>
                <a:r>
                  <a:rPr lang="zh-CN" altLang="en-US">
                    <a:noFill/>
                  </a:rPr>
                  <a:t> </a:t>
                </a:r>
              </a:p>
            </p:txBody>
          </p:sp>
        </mc:Fallback>
      </mc:AlternateContent>
      <p:cxnSp>
        <p:nvCxnSpPr>
          <p:cNvPr id="121" name="Straight Arrow Connector 151">
            <a:extLst>
              <a:ext uri="{FF2B5EF4-FFF2-40B4-BE49-F238E27FC236}">
                <a16:creationId xmlns:a16="http://schemas.microsoft.com/office/drawing/2014/main" id="{02E1F7C4-CABC-4132-A203-C7239D41AD77}"/>
              </a:ext>
            </a:extLst>
          </p:cNvPr>
          <p:cNvCxnSpPr>
            <a:cxnSpLocks/>
            <a:endCxn id="12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矩形: 圆角 121">
            <a:extLst>
              <a:ext uri="{FF2B5EF4-FFF2-40B4-BE49-F238E27FC236}">
                <a16:creationId xmlns:a16="http://schemas.microsoft.com/office/drawing/2014/main" id="{618E80FA-BF74-461E-9D1E-03E43B1C88D4}"/>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grpSp>
        <p:nvGrpSpPr>
          <p:cNvPr id="27" name="组合 4">
            <a:extLst>
              <a:ext uri="{FF2B5EF4-FFF2-40B4-BE49-F238E27FC236}">
                <a16:creationId xmlns:a16="http://schemas.microsoft.com/office/drawing/2014/main" id="{F6D7DC28-C66D-4BAB-B2FA-FEB1DD80B81E}"/>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28" name="TextBox 209">
                  <a:extLst>
                    <a:ext uri="{FF2B5EF4-FFF2-40B4-BE49-F238E27FC236}">
                      <a16:creationId xmlns:a16="http://schemas.microsoft.com/office/drawing/2014/main" id="{3410C605-83AD-43FC-A967-738AB8FD2936}"/>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9"/>
                  <a:stretch>
                    <a:fillRect l="-19048"/>
                  </a:stretch>
                </a:blipFill>
              </p:spPr>
              <p:txBody>
                <a:bodyPr/>
                <a:lstStyle/>
                <a:p>
                  <a:r>
                    <a:rPr lang="zh-CN" altLang="en-US">
                      <a:noFill/>
                    </a:rPr>
                    <a:t> </a:t>
                  </a:r>
                </a:p>
              </p:txBody>
            </p:sp>
          </mc:Fallback>
        </mc:AlternateContent>
        <p:pic>
          <p:nvPicPr>
            <p:cNvPr id="29" name="Picture 195">
              <a:extLst>
                <a:ext uri="{FF2B5EF4-FFF2-40B4-BE49-F238E27FC236}">
                  <a16:creationId xmlns:a16="http://schemas.microsoft.com/office/drawing/2014/main" id="{F2A37CFD-CB78-465A-9D03-B5FE561A1E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30" name="TextBox 209">
                  <a:extLst>
                    <a:ext uri="{FF2B5EF4-FFF2-40B4-BE49-F238E27FC236}">
                      <a16:creationId xmlns:a16="http://schemas.microsoft.com/office/drawing/2014/main" id="{D9971EF9-50E3-4B77-A54B-F0FE279E575D}"/>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1"/>
                  <a:stretch>
                    <a:fillRect l="-20000"/>
                  </a:stretch>
                </a:blipFill>
              </p:spPr>
              <p:txBody>
                <a:bodyPr/>
                <a:lstStyle/>
                <a:p>
                  <a:r>
                    <a:rPr lang="zh-CN" altLang="en-US">
                      <a:noFill/>
                    </a:rPr>
                    <a:t> </a:t>
                  </a:r>
                </a:p>
              </p:txBody>
            </p:sp>
          </mc:Fallback>
        </mc:AlternateContent>
      </p:grpSp>
      <p:pic>
        <p:nvPicPr>
          <p:cNvPr id="31" name="图片 42">
            <a:extLst>
              <a:ext uri="{FF2B5EF4-FFF2-40B4-BE49-F238E27FC236}">
                <a16:creationId xmlns:a16="http://schemas.microsoft.com/office/drawing/2014/main" id="{840B4B73-5724-48AD-B3BE-9176704DCD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2550" y="656342"/>
            <a:ext cx="885472" cy="636043"/>
          </a:xfrm>
          <a:prstGeom prst="rect">
            <a:avLst/>
          </a:prstGeom>
          <a:ln w="25400">
            <a:solidFill>
              <a:srgbClr val="FF0000"/>
            </a:solidFill>
          </a:ln>
        </p:spPr>
      </p:pic>
      <p:sp>
        <p:nvSpPr>
          <p:cNvPr id="32" name="文本框 3">
            <a:extLst>
              <a:ext uri="{FF2B5EF4-FFF2-40B4-BE49-F238E27FC236}">
                <a16:creationId xmlns:a16="http://schemas.microsoft.com/office/drawing/2014/main" id="{86FC9D07-53CE-4338-A99C-7E78006B19B1}"/>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204245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4" name="矩形: 圆角 73">
            <a:extLst>
              <a:ext uri="{FF2B5EF4-FFF2-40B4-BE49-F238E27FC236}">
                <a16:creationId xmlns:a16="http://schemas.microsoft.com/office/drawing/2014/main" id="{73A713FC-FA52-4E24-B65B-2A07D88DA083}"/>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7"/>
                <a:stretch>
                  <a:fillRect l="-5814" t="-30556" r="-17442" b="-125000"/>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0C8E8E09-FABF-4E41-B495-C1CD5AB03FA6}"/>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90" name="TextBox 209">
                  <a:extLst>
                    <a:ext uri="{FF2B5EF4-FFF2-40B4-BE49-F238E27FC236}">
                      <a16:creationId xmlns:a16="http://schemas.microsoft.com/office/drawing/2014/main" id="{44EA91EF-11DA-46EE-9E59-3D96D66A5295}"/>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8"/>
                  <a:stretch>
                    <a:fillRect l="-19048"/>
                  </a:stretch>
                </a:blipFill>
              </p:spPr>
              <p:txBody>
                <a:bodyPr/>
                <a:lstStyle/>
                <a:p>
                  <a:r>
                    <a:rPr lang="zh-CN" altLang="en-US">
                      <a:noFill/>
                    </a:rPr>
                    <a:t> </a:t>
                  </a:r>
                </a:p>
              </p:txBody>
            </p:sp>
          </mc:Fallback>
        </mc:AlternateContent>
        <p:pic>
          <p:nvPicPr>
            <p:cNvPr id="94" name="Picture 195">
              <a:extLst>
                <a:ext uri="{FF2B5EF4-FFF2-40B4-BE49-F238E27FC236}">
                  <a16:creationId xmlns:a16="http://schemas.microsoft.com/office/drawing/2014/main" id="{0E469450-A179-4474-AA52-127874FB7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95" name="TextBox 209">
                  <a:extLst>
                    <a:ext uri="{FF2B5EF4-FFF2-40B4-BE49-F238E27FC236}">
                      <a16:creationId xmlns:a16="http://schemas.microsoft.com/office/drawing/2014/main" id="{EB9EE46B-234C-4CCF-A4AB-E39E778656EB}"/>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0"/>
                  <a:stretch>
                    <a:fillRect l="-20000"/>
                  </a:stretch>
                </a:blipFill>
              </p:spPr>
              <p:txBody>
                <a:bodyPr/>
                <a:lstStyle/>
                <a:p>
                  <a:r>
                    <a:rPr lang="zh-CN" altLang="en-US">
                      <a:noFill/>
                    </a:rPr>
                    <a:t> </a:t>
                  </a:r>
                </a:p>
              </p:txBody>
            </p:sp>
          </mc:Fallback>
        </mc:AlternateContent>
      </p:grpSp>
      <p:grpSp>
        <p:nvGrpSpPr>
          <p:cNvPr id="9" name="组合 8">
            <a:extLst>
              <a:ext uri="{FF2B5EF4-FFF2-40B4-BE49-F238E27FC236}">
                <a16:creationId xmlns:a16="http://schemas.microsoft.com/office/drawing/2014/main" id="{77039713-2F40-4AF8-86B3-38FB114D177E}"/>
              </a:ext>
            </a:extLst>
          </p:cNvPr>
          <p:cNvGrpSpPr/>
          <p:nvPr/>
        </p:nvGrpSpPr>
        <p:grpSpPr>
          <a:xfrm>
            <a:off x="581220" y="3411692"/>
            <a:ext cx="1236052" cy="834678"/>
            <a:chOff x="581220" y="3411692"/>
            <a:chExt cx="1236052" cy="834678"/>
          </a:xfrm>
        </p:grpSpPr>
        <p:pic>
          <p:nvPicPr>
            <p:cNvPr id="99" name="Picture 194">
              <a:extLst>
                <a:ext uri="{FF2B5EF4-FFF2-40B4-BE49-F238E27FC236}">
                  <a16:creationId xmlns:a16="http://schemas.microsoft.com/office/drawing/2014/main" id="{169D50D6-6F7F-4D0D-9A28-688AE06937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1220" y="3411692"/>
              <a:ext cx="1236052" cy="820815"/>
            </a:xfrm>
            <a:prstGeom prst="rect">
              <a:avLst/>
            </a:prstGeom>
          </p:spPr>
        </p:pic>
        <mc:AlternateContent xmlns:mc="http://schemas.openxmlformats.org/markup-compatibility/2006" xmlns:a14="http://schemas.microsoft.com/office/drawing/2010/main">
          <mc:Choice Requires="a14">
            <p:sp>
              <p:nvSpPr>
                <p:cNvPr id="100" name="TextBox 206">
                  <a:extLst>
                    <a:ext uri="{FF2B5EF4-FFF2-40B4-BE49-F238E27FC236}">
                      <a16:creationId xmlns:a16="http://schemas.microsoft.com/office/drawing/2014/main" id="{B4550EC2-008E-413D-A8E2-1B7B1BC68100}"/>
                    </a:ext>
                  </a:extLst>
                </p:cNvPr>
                <p:cNvSpPr txBox="1"/>
                <p:nvPr/>
              </p:nvSpPr>
              <p:spPr>
                <a:xfrm>
                  <a:off x="1533091"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tx1"/>
                            </a:solidFill>
                            <a:latin typeface="Cambria Math" panose="02040503050406030204" pitchFamily="18" charset="0"/>
                          </a:rPr>
                          <m:t>𝑬</m:t>
                        </m:r>
                        <m:r>
                          <a:rPr lang="en-US" sz="700" b="1" i="1" smtClean="0">
                            <a:solidFill>
                              <a:schemeClr val="tx1"/>
                            </a:solidFill>
                            <a:latin typeface="Cambria Math" panose="02040503050406030204" pitchFamily="18" charset="0"/>
                          </a:rPr>
                          <m:t>(</m:t>
                        </m:r>
                        <m:r>
                          <a:rPr lang="en-US" sz="700" b="1" i="1" smtClean="0">
                            <a:solidFill>
                              <a:schemeClr val="tx1"/>
                            </a:solidFill>
                            <a:latin typeface="Cambria Math" panose="02040503050406030204" pitchFamily="18" charset="0"/>
                          </a:rPr>
                          <m:t>𝑰</m:t>
                        </m:r>
                        <m:r>
                          <a:rPr lang="en-US" sz="700" b="1" i="1" smtClean="0">
                            <a:solidFill>
                              <a:schemeClr val="tx1"/>
                            </a:solidFill>
                            <a:latin typeface="Cambria Math" panose="02040503050406030204" pitchFamily="18" charset="0"/>
                          </a:rPr>
                          <m:t>)</m:t>
                        </m:r>
                      </m:oMath>
                    </m:oMathPara>
                  </a14:m>
                  <a:endParaRPr lang="en-US" sz="700" b="1" dirty="0">
                    <a:solidFill>
                      <a:schemeClr val="tx1"/>
                    </a:solidFill>
                  </a:endParaRPr>
                </a:p>
              </p:txBody>
            </p:sp>
          </mc:Choice>
          <mc:Fallback xmlns="">
            <p:sp>
              <p:nvSpPr>
                <p:cNvPr id="100" name="TextBox 206">
                  <a:extLst>
                    <a:ext uri="{FF2B5EF4-FFF2-40B4-BE49-F238E27FC236}">
                      <a16:creationId xmlns:a16="http://schemas.microsoft.com/office/drawing/2014/main" id="{B4550EC2-008E-413D-A8E2-1B7B1BC68100}"/>
                    </a:ext>
                  </a:extLst>
                </p:cNvPr>
                <p:cNvSpPr txBox="1">
                  <a:spLocks noRot="1" noChangeAspect="1" noMove="1" noResize="1" noEditPoints="1" noAdjustHandles="1" noChangeArrowheads="1" noChangeShapeType="1" noTextEdit="1"/>
                </p:cNvSpPr>
                <p:nvPr/>
              </p:nvSpPr>
              <p:spPr>
                <a:xfrm>
                  <a:off x="1533091" y="4046315"/>
                  <a:ext cx="264478" cy="200055"/>
                </a:xfrm>
                <a:prstGeom prst="rect">
                  <a:avLst/>
                </a:prstGeom>
                <a:blipFill>
                  <a:blip r:embed="rId12"/>
                  <a:stretch>
                    <a:fillRect/>
                  </a:stretch>
                </a:blipFill>
              </p:spPr>
              <p:txBody>
                <a:bodyPr/>
                <a:lstStyle/>
                <a:p>
                  <a:r>
                    <a:rPr lang="zh-CN" altLang="en-US">
                      <a:noFill/>
                    </a:rPr>
                    <a:t> </a:t>
                  </a:r>
                </a:p>
              </p:txBody>
            </p:sp>
          </mc:Fallback>
        </mc:AlternateContent>
      </p:grpSp>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42" name="Straight Arrow Connector 221">
            <a:extLst>
              <a:ext uri="{FF2B5EF4-FFF2-40B4-BE49-F238E27FC236}">
                <a16:creationId xmlns:a16="http://schemas.microsoft.com/office/drawing/2014/main" id="{1B5239EC-29C6-4F42-9517-1F0CE76310E2}"/>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5" name="文本框 3">
            <a:extLst>
              <a:ext uri="{FF2B5EF4-FFF2-40B4-BE49-F238E27FC236}">
                <a16:creationId xmlns:a16="http://schemas.microsoft.com/office/drawing/2014/main" id="{127107B4-7BF2-4406-8994-BDD3BF356EBF}"/>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53486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3" name="矩形: 圆角 72">
            <a:extLst>
              <a:ext uri="{FF2B5EF4-FFF2-40B4-BE49-F238E27FC236}">
                <a16:creationId xmlns:a16="http://schemas.microsoft.com/office/drawing/2014/main" id="{AB1F6D63-6584-4CCC-A803-C300FA6041E3}"/>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74" name="矩形: 圆角 73">
            <a:extLst>
              <a:ext uri="{FF2B5EF4-FFF2-40B4-BE49-F238E27FC236}">
                <a16:creationId xmlns:a16="http://schemas.microsoft.com/office/drawing/2014/main" id="{73A713FC-FA52-4E24-B65B-2A07D88DA083}"/>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76" name="Straight Arrow Connector 34">
            <a:extLst>
              <a:ext uri="{FF2B5EF4-FFF2-40B4-BE49-F238E27FC236}">
                <a16:creationId xmlns:a16="http://schemas.microsoft.com/office/drawing/2014/main" id="{D63DFE20-E6A0-45E3-BC53-ABB587B31DA9}"/>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34">
            <a:extLst>
              <a:ext uri="{FF2B5EF4-FFF2-40B4-BE49-F238E27FC236}">
                <a16:creationId xmlns:a16="http://schemas.microsoft.com/office/drawing/2014/main" id="{E866531A-56EB-4CA9-985F-18AB679829F7}"/>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221">
            <a:extLst>
              <a:ext uri="{FF2B5EF4-FFF2-40B4-BE49-F238E27FC236}">
                <a16:creationId xmlns:a16="http://schemas.microsoft.com/office/drawing/2014/main" id="{34A9A2D8-5881-4214-BFD4-38EE1F27A604}"/>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7"/>
                <a:stretch>
                  <a:fillRect l="-5814" t="-30556" r="-17442" b="-125000"/>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0C8E8E09-FABF-4E41-B495-C1CD5AB03FA6}"/>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90" name="TextBox 209">
                  <a:extLst>
                    <a:ext uri="{FF2B5EF4-FFF2-40B4-BE49-F238E27FC236}">
                      <a16:creationId xmlns:a16="http://schemas.microsoft.com/office/drawing/2014/main" id="{44EA91EF-11DA-46EE-9E59-3D96D66A5295}"/>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8"/>
                  <a:stretch>
                    <a:fillRect l="-19048"/>
                  </a:stretch>
                </a:blipFill>
              </p:spPr>
              <p:txBody>
                <a:bodyPr/>
                <a:lstStyle/>
                <a:p>
                  <a:r>
                    <a:rPr lang="zh-CN" altLang="en-US">
                      <a:noFill/>
                    </a:rPr>
                    <a:t> </a:t>
                  </a:r>
                </a:p>
              </p:txBody>
            </p:sp>
          </mc:Fallback>
        </mc:AlternateContent>
        <p:pic>
          <p:nvPicPr>
            <p:cNvPr id="94" name="Picture 195">
              <a:extLst>
                <a:ext uri="{FF2B5EF4-FFF2-40B4-BE49-F238E27FC236}">
                  <a16:creationId xmlns:a16="http://schemas.microsoft.com/office/drawing/2014/main" id="{0E469450-A179-4474-AA52-127874FB7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95" name="TextBox 209">
                  <a:extLst>
                    <a:ext uri="{FF2B5EF4-FFF2-40B4-BE49-F238E27FC236}">
                      <a16:creationId xmlns:a16="http://schemas.microsoft.com/office/drawing/2014/main" id="{EB9EE46B-234C-4CCF-A4AB-E39E778656EB}"/>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0"/>
                  <a:stretch>
                    <a:fillRect l="-20000"/>
                  </a:stretch>
                </a:blipFill>
              </p:spPr>
              <p:txBody>
                <a:bodyPr/>
                <a:lstStyle/>
                <a:p>
                  <a:r>
                    <a:rPr lang="zh-CN" altLang="en-US">
                      <a:noFill/>
                    </a:rPr>
                    <a:t> </a:t>
                  </a:r>
                </a:p>
              </p:txBody>
            </p:sp>
          </mc:Fallback>
        </mc:AlternateContent>
      </p:grpSp>
      <p:grpSp>
        <p:nvGrpSpPr>
          <p:cNvPr id="9" name="组合 8">
            <a:extLst>
              <a:ext uri="{FF2B5EF4-FFF2-40B4-BE49-F238E27FC236}">
                <a16:creationId xmlns:a16="http://schemas.microsoft.com/office/drawing/2014/main" id="{77039713-2F40-4AF8-86B3-38FB114D177E}"/>
              </a:ext>
            </a:extLst>
          </p:cNvPr>
          <p:cNvGrpSpPr/>
          <p:nvPr/>
        </p:nvGrpSpPr>
        <p:grpSpPr>
          <a:xfrm>
            <a:off x="581220" y="3411692"/>
            <a:ext cx="1236052" cy="834678"/>
            <a:chOff x="581220" y="3411692"/>
            <a:chExt cx="1236052" cy="834678"/>
          </a:xfrm>
        </p:grpSpPr>
        <p:pic>
          <p:nvPicPr>
            <p:cNvPr id="99" name="Picture 194">
              <a:extLst>
                <a:ext uri="{FF2B5EF4-FFF2-40B4-BE49-F238E27FC236}">
                  <a16:creationId xmlns:a16="http://schemas.microsoft.com/office/drawing/2014/main" id="{169D50D6-6F7F-4D0D-9A28-688AE06937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1220" y="3411692"/>
              <a:ext cx="1236052" cy="820815"/>
            </a:xfrm>
            <a:prstGeom prst="rect">
              <a:avLst/>
            </a:prstGeom>
          </p:spPr>
        </p:pic>
        <mc:AlternateContent xmlns:mc="http://schemas.openxmlformats.org/markup-compatibility/2006" xmlns:a14="http://schemas.microsoft.com/office/drawing/2010/main">
          <mc:Choice Requires="a14">
            <p:sp>
              <p:nvSpPr>
                <p:cNvPr id="100" name="TextBox 206">
                  <a:extLst>
                    <a:ext uri="{FF2B5EF4-FFF2-40B4-BE49-F238E27FC236}">
                      <a16:creationId xmlns:a16="http://schemas.microsoft.com/office/drawing/2014/main" id="{B4550EC2-008E-413D-A8E2-1B7B1BC68100}"/>
                    </a:ext>
                  </a:extLst>
                </p:cNvPr>
                <p:cNvSpPr txBox="1"/>
                <p:nvPr/>
              </p:nvSpPr>
              <p:spPr>
                <a:xfrm>
                  <a:off x="1533091"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tx1"/>
                            </a:solidFill>
                            <a:latin typeface="Cambria Math" panose="02040503050406030204" pitchFamily="18" charset="0"/>
                          </a:rPr>
                          <m:t>𝑬</m:t>
                        </m:r>
                        <m:r>
                          <a:rPr lang="en-US" sz="700" b="1" i="1" smtClean="0">
                            <a:solidFill>
                              <a:schemeClr val="tx1"/>
                            </a:solidFill>
                            <a:latin typeface="Cambria Math" panose="02040503050406030204" pitchFamily="18" charset="0"/>
                          </a:rPr>
                          <m:t>(</m:t>
                        </m:r>
                        <m:r>
                          <a:rPr lang="en-US" sz="700" b="1" i="1" smtClean="0">
                            <a:solidFill>
                              <a:schemeClr val="tx1"/>
                            </a:solidFill>
                            <a:latin typeface="Cambria Math" panose="02040503050406030204" pitchFamily="18" charset="0"/>
                          </a:rPr>
                          <m:t>𝑰</m:t>
                        </m:r>
                        <m:r>
                          <a:rPr lang="en-US" sz="700" b="1" i="1" smtClean="0">
                            <a:solidFill>
                              <a:schemeClr val="tx1"/>
                            </a:solidFill>
                            <a:latin typeface="Cambria Math" panose="02040503050406030204" pitchFamily="18" charset="0"/>
                          </a:rPr>
                          <m:t>)</m:t>
                        </m:r>
                      </m:oMath>
                    </m:oMathPara>
                  </a14:m>
                  <a:endParaRPr lang="en-US" sz="700" b="1" dirty="0">
                    <a:solidFill>
                      <a:schemeClr val="tx1"/>
                    </a:solidFill>
                  </a:endParaRPr>
                </a:p>
              </p:txBody>
            </p:sp>
          </mc:Choice>
          <mc:Fallback xmlns="">
            <p:sp>
              <p:nvSpPr>
                <p:cNvPr id="100" name="TextBox 206">
                  <a:extLst>
                    <a:ext uri="{FF2B5EF4-FFF2-40B4-BE49-F238E27FC236}">
                      <a16:creationId xmlns:a16="http://schemas.microsoft.com/office/drawing/2014/main" id="{B4550EC2-008E-413D-A8E2-1B7B1BC68100}"/>
                    </a:ext>
                  </a:extLst>
                </p:cNvPr>
                <p:cNvSpPr txBox="1">
                  <a:spLocks noRot="1" noChangeAspect="1" noMove="1" noResize="1" noEditPoints="1" noAdjustHandles="1" noChangeArrowheads="1" noChangeShapeType="1" noTextEdit="1"/>
                </p:cNvSpPr>
                <p:nvPr/>
              </p:nvSpPr>
              <p:spPr>
                <a:xfrm>
                  <a:off x="1533091" y="4046315"/>
                  <a:ext cx="264478" cy="200055"/>
                </a:xfrm>
                <a:prstGeom prst="rect">
                  <a:avLst/>
                </a:prstGeom>
                <a:blipFill>
                  <a:blip r:embed="rId12"/>
                  <a:stretch>
                    <a:fillRect/>
                  </a:stretch>
                </a:blipFill>
              </p:spPr>
              <p:txBody>
                <a:bodyPr/>
                <a:lstStyle/>
                <a:p>
                  <a:r>
                    <a:rPr lang="zh-CN" altLang="en-US">
                      <a:noFill/>
                    </a:rPr>
                    <a:t> </a:t>
                  </a:r>
                </a:p>
              </p:txBody>
            </p:sp>
          </mc:Fallback>
        </mc:AlternateContent>
      </p:grpSp>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42" name="Straight Arrow Connector 221">
            <a:extLst>
              <a:ext uri="{FF2B5EF4-FFF2-40B4-BE49-F238E27FC236}">
                <a16:creationId xmlns:a16="http://schemas.microsoft.com/office/drawing/2014/main" id="{1B5239EC-29C6-4F42-9517-1F0CE76310E2}"/>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矩形: 圆角 28">
            <a:extLst>
              <a:ext uri="{FF2B5EF4-FFF2-40B4-BE49-F238E27FC236}">
                <a16:creationId xmlns:a16="http://schemas.microsoft.com/office/drawing/2014/main" id="{A61D2805-5325-4C65-A695-E5CB3E45684E}"/>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cxnSp>
        <p:nvCxnSpPr>
          <p:cNvPr id="30" name="Straight Arrow Connector 221">
            <a:extLst>
              <a:ext uri="{FF2B5EF4-FFF2-40B4-BE49-F238E27FC236}">
                <a16:creationId xmlns:a16="http://schemas.microsoft.com/office/drawing/2014/main" id="{EAA814BC-923C-46A9-A8E3-094EF1605DBD}"/>
              </a:ext>
            </a:extLst>
          </p:cNvPr>
          <p:cNvCxnSpPr>
            <a:cxnSpLocks/>
            <a:endCxn id="29"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31" name="组合 30">
            <a:extLst>
              <a:ext uri="{FF2B5EF4-FFF2-40B4-BE49-F238E27FC236}">
                <a16:creationId xmlns:a16="http://schemas.microsoft.com/office/drawing/2014/main" id="{9ADC8BF9-FD01-44DB-9A08-EBAF2F139E38}"/>
              </a:ext>
            </a:extLst>
          </p:cNvPr>
          <p:cNvGrpSpPr/>
          <p:nvPr/>
        </p:nvGrpSpPr>
        <p:grpSpPr>
          <a:xfrm>
            <a:off x="2945077" y="3411692"/>
            <a:ext cx="1274201" cy="834678"/>
            <a:chOff x="2945077" y="3411692"/>
            <a:chExt cx="1274201" cy="834678"/>
          </a:xfrm>
        </p:grpSpPr>
        <p:pic>
          <p:nvPicPr>
            <p:cNvPr id="32" name="Picture 193">
              <a:extLst>
                <a:ext uri="{FF2B5EF4-FFF2-40B4-BE49-F238E27FC236}">
                  <a16:creationId xmlns:a16="http://schemas.microsoft.com/office/drawing/2014/main" id="{E0FD84A9-ADFD-48D4-8BBF-9E634C2EB7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5077" y="3411692"/>
              <a:ext cx="1236052" cy="820815"/>
            </a:xfrm>
            <a:prstGeom prst="rect">
              <a:avLst/>
            </a:prstGeom>
          </p:spPr>
        </p:pic>
        <mc:AlternateContent xmlns:mc="http://schemas.openxmlformats.org/markup-compatibility/2006" xmlns:a14="http://schemas.microsoft.com/office/drawing/2010/main">
          <mc:Choice Requires="a14">
            <p:sp>
              <p:nvSpPr>
                <p:cNvPr id="33" name="TextBox 207">
                  <a:extLst>
                    <a:ext uri="{FF2B5EF4-FFF2-40B4-BE49-F238E27FC236}">
                      <a16:creationId xmlns:a16="http://schemas.microsoft.com/office/drawing/2014/main" id="{5412D336-EB55-46E2-8B96-9C85FEFAE2B6}"/>
                    </a:ext>
                  </a:extLst>
                </p:cNvPr>
                <p:cNvSpPr txBox="1"/>
                <p:nvPr/>
              </p:nvSpPr>
              <p:spPr>
                <a:xfrm>
                  <a:off x="3954800"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latin typeface="Cambria Math" panose="02040503050406030204" pitchFamily="18" charset="0"/>
                          </a:rPr>
                          <m:t>𝑬</m:t>
                        </m:r>
                        <m:r>
                          <a:rPr lang="en-US" sz="700" b="1" i="1" smtClean="0">
                            <a:latin typeface="Cambria Math" panose="02040503050406030204" pitchFamily="18" charset="0"/>
                          </a:rPr>
                          <m:t>′</m:t>
                        </m:r>
                      </m:oMath>
                    </m:oMathPara>
                  </a14:m>
                  <a:endParaRPr lang="en-US" sz="700" b="1" dirty="0"/>
                </a:p>
              </p:txBody>
            </p:sp>
          </mc:Choice>
          <mc:Fallback xmlns="">
            <p:sp>
              <p:nvSpPr>
                <p:cNvPr id="102" name="TextBox 207">
                  <a:extLst>
                    <a:ext uri="{FF2B5EF4-FFF2-40B4-BE49-F238E27FC236}">
                      <a16:creationId xmlns:a16="http://schemas.microsoft.com/office/drawing/2014/main" id="{F8F2AF34-104D-4700-B030-C837F1E7D134}"/>
                    </a:ext>
                  </a:extLst>
                </p:cNvPr>
                <p:cNvSpPr txBox="1">
                  <a:spLocks noRot="1" noChangeAspect="1" noMove="1" noResize="1" noEditPoints="1" noAdjustHandles="1" noChangeArrowheads="1" noChangeShapeType="1" noTextEdit="1"/>
                </p:cNvSpPr>
                <p:nvPr/>
              </p:nvSpPr>
              <p:spPr>
                <a:xfrm>
                  <a:off x="3954800" y="4046315"/>
                  <a:ext cx="264478" cy="200055"/>
                </a:xfrm>
                <a:prstGeom prst="rect">
                  <a:avLst/>
                </a:prstGeom>
                <a:blipFill>
                  <a:blip r:embed="rId14"/>
                  <a:stretch>
                    <a:fillRect/>
                  </a:stretch>
                </a:blipFill>
              </p:spPr>
              <p:txBody>
                <a:bodyPr/>
                <a:lstStyle/>
                <a:p>
                  <a:r>
                    <a:rPr lang="zh-CN" altLang="en-US">
                      <a:noFill/>
                    </a:rPr>
                    <a:t> </a:t>
                  </a:r>
                </a:p>
              </p:txBody>
            </p:sp>
          </mc:Fallback>
        </mc:AlternateContent>
      </p:grpSp>
      <p:sp>
        <p:nvSpPr>
          <p:cNvPr id="34" name="文本框 3">
            <a:extLst>
              <a:ext uri="{FF2B5EF4-FFF2-40B4-BE49-F238E27FC236}">
                <a16:creationId xmlns:a16="http://schemas.microsoft.com/office/drawing/2014/main" id="{07EE5025-9770-46D2-9B5A-D2D6F0C76D0D}"/>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327838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3" name="矩形: 圆角 72">
            <a:extLst>
              <a:ext uri="{FF2B5EF4-FFF2-40B4-BE49-F238E27FC236}">
                <a16:creationId xmlns:a16="http://schemas.microsoft.com/office/drawing/2014/main" id="{AB1F6D63-6584-4CCC-A803-C300FA6041E3}"/>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74" name="矩形: 圆角 73">
            <a:extLst>
              <a:ext uri="{FF2B5EF4-FFF2-40B4-BE49-F238E27FC236}">
                <a16:creationId xmlns:a16="http://schemas.microsoft.com/office/drawing/2014/main" id="{73A713FC-FA52-4E24-B65B-2A07D88DA083}"/>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76" name="Straight Arrow Connector 34">
            <a:extLst>
              <a:ext uri="{FF2B5EF4-FFF2-40B4-BE49-F238E27FC236}">
                <a16:creationId xmlns:a16="http://schemas.microsoft.com/office/drawing/2014/main" id="{D63DFE20-E6A0-45E3-BC53-ABB587B31DA9}"/>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34">
            <a:extLst>
              <a:ext uri="{FF2B5EF4-FFF2-40B4-BE49-F238E27FC236}">
                <a16:creationId xmlns:a16="http://schemas.microsoft.com/office/drawing/2014/main" id="{E866531A-56EB-4CA9-985F-18AB679829F7}"/>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221">
            <a:extLst>
              <a:ext uri="{FF2B5EF4-FFF2-40B4-BE49-F238E27FC236}">
                <a16:creationId xmlns:a16="http://schemas.microsoft.com/office/drawing/2014/main" id="{34A9A2D8-5881-4214-BFD4-38EE1F27A604}"/>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80" name="矩形: 圆角 79">
            <a:extLst>
              <a:ext uri="{FF2B5EF4-FFF2-40B4-BE49-F238E27FC236}">
                <a16:creationId xmlns:a16="http://schemas.microsoft.com/office/drawing/2014/main" id="{656DCB4D-6341-4779-96DB-4892770A3D51}"/>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221">
            <a:extLst>
              <a:ext uri="{FF2B5EF4-FFF2-40B4-BE49-F238E27FC236}">
                <a16:creationId xmlns:a16="http://schemas.microsoft.com/office/drawing/2014/main" id="{B5116200-424F-49E3-ADBA-B61F9F871F22}"/>
              </a:ext>
            </a:extLst>
          </p:cNvPr>
          <p:cNvCxnSpPr>
            <a:cxnSpLocks/>
            <a:stCxn id="73" idx="3"/>
            <a:endCxn id="80"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7"/>
                <a:stretch>
                  <a:fillRect l="-5814" t="-30556" r="-17442" b="-125000"/>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0C8E8E09-FABF-4E41-B495-C1CD5AB03FA6}"/>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90" name="TextBox 209">
                  <a:extLst>
                    <a:ext uri="{FF2B5EF4-FFF2-40B4-BE49-F238E27FC236}">
                      <a16:creationId xmlns:a16="http://schemas.microsoft.com/office/drawing/2014/main" id="{44EA91EF-11DA-46EE-9E59-3D96D66A5295}"/>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8"/>
                  <a:stretch>
                    <a:fillRect l="-19048"/>
                  </a:stretch>
                </a:blipFill>
              </p:spPr>
              <p:txBody>
                <a:bodyPr/>
                <a:lstStyle/>
                <a:p>
                  <a:r>
                    <a:rPr lang="zh-CN" altLang="en-US">
                      <a:noFill/>
                    </a:rPr>
                    <a:t> </a:t>
                  </a:r>
                </a:p>
              </p:txBody>
            </p:sp>
          </mc:Fallback>
        </mc:AlternateContent>
        <p:pic>
          <p:nvPicPr>
            <p:cNvPr id="94" name="Picture 195">
              <a:extLst>
                <a:ext uri="{FF2B5EF4-FFF2-40B4-BE49-F238E27FC236}">
                  <a16:creationId xmlns:a16="http://schemas.microsoft.com/office/drawing/2014/main" id="{0E469450-A179-4474-AA52-127874FB7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95" name="TextBox 209">
                  <a:extLst>
                    <a:ext uri="{FF2B5EF4-FFF2-40B4-BE49-F238E27FC236}">
                      <a16:creationId xmlns:a16="http://schemas.microsoft.com/office/drawing/2014/main" id="{EB9EE46B-234C-4CCF-A4AB-E39E778656EB}"/>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0"/>
                  <a:stretch>
                    <a:fillRect l="-20000"/>
                  </a:stretch>
                </a:blipFill>
              </p:spPr>
              <p:txBody>
                <a:bodyPr/>
                <a:lstStyle/>
                <a:p>
                  <a:r>
                    <a:rPr lang="zh-CN" altLang="en-US">
                      <a:noFill/>
                    </a:rPr>
                    <a:t> </a:t>
                  </a:r>
                </a:p>
              </p:txBody>
            </p:sp>
          </mc:Fallback>
        </mc:AlternateContent>
      </p:grpSp>
      <p:grpSp>
        <p:nvGrpSpPr>
          <p:cNvPr id="9" name="组合 8">
            <a:extLst>
              <a:ext uri="{FF2B5EF4-FFF2-40B4-BE49-F238E27FC236}">
                <a16:creationId xmlns:a16="http://schemas.microsoft.com/office/drawing/2014/main" id="{77039713-2F40-4AF8-86B3-38FB114D177E}"/>
              </a:ext>
            </a:extLst>
          </p:cNvPr>
          <p:cNvGrpSpPr/>
          <p:nvPr/>
        </p:nvGrpSpPr>
        <p:grpSpPr>
          <a:xfrm>
            <a:off x="581220" y="3411692"/>
            <a:ext cx="1236052" cy="834678"/>
            <a:chOff x="581220" y="3411692"/>
            <a:chExt cx="1236052" cy="834678"/>
          </a:xfrm>
        </p:grpSpPr>
        <p:pic>
          <p:nvPicPr>
            <p:cNvPr id="99" name="Picture 194">
              <a:extLst>
                <a:ext uri="{FF2B5EF4-FFF2-40B4-BE49-F238E27FC236}">
                  <a16:creationId xmlns:a16="http://schemas.microsoft.com/office/drawing/2014/main" id="{169D50D6-6F7F-4D0D-9A28-688AE06937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1220" y="3411692"/>
              <a:ext cx="1236052" cy="820815"/>
            </a:xfrm>
            <a:prstGeom prst="rect">
              <a:avLst/>
            </a:prstGeom>
          </p:spPr>
        </p:pic>
        <mc:AlternateContent xmlns:mc="http://schemas.openxmlformats.org/markup-compatibility/2006" xmlns:a14="http://schemas.microsoft.com/office/drawing/2010/main">
          <mc:Choice Requires="a14">
            <p:sp>
              <p:nvSpPr>
                <p:cNvPr id="100" name="TextBox 206">
                  <a:extLst>
                    <a:ext uri="{FF2B5EF4-FFF2-40B4-BE49-F238E27FC236}">
                      <a16:creationId xmlns:a16="http://schemas.microsoft.com/office/drawing/2014/main" id="{B4550EC2-008E-413D-A8E2-1B7B1BC68100}"/>
                    </a:ext>
                  </a:extLst>
                </p:cNvPr>
                <p:cNvSpPr txBox="1"/>
                <p:nvPr/>
              </p:nvSpPr>
              <p:spPr>
                <a:xfrm>
                  <a:off x="1533091"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tx1"/>
                            </a:solidFill>
                            <a:latin typeface="Cambria Math" panose="02040503050406030204" pitchFamily="18" charset="0"/>
                          </a:rPr>
                          <m:t>𝑬</m:t>
                        </m:r>
                        <m:r>
                          <a:rPr lang="en-US" sz="700" b="1" i="1" smtClean="0">
                            <a:solidFill>
                              <a:schemeClr val="tx1"/>
                            </a:solidFill>
                            <a:latin typeface="Cambria Math" panose="02040503050406030204" pitchFamily="18" charset="0"/>
                          </a:rPr>
                          <m:t>(</m:t>
                        </m:r>
                        <m:r>
                          <a:rPr lang="en-US" sz="700" b="1" i="1" smtClean="0">
                            <a:solidFill>
                              <a:schemeClr val="tx1"/>
                            </a:solidFill>
                            <a:latin typeface="Cambria Math" panose="02040503050406030204" pitchFamily="18" charset="0"/>
                          </a:rPr>
                          <m:t>𝑰</m:t>
                        </m:r>
                        <m:r>
                          <a:rPr lang="en-US" sz="700" b="1" i="1" smtClean="0">
                            <a:solidFill>
                              <a:schemeClr val="tx1"/>
                            </a:solidFill>
                            <a:latin typeface="Cambria Math" panose="02040503050406030204" pitchFamily="18" charset="0"/>
                          </a:rPr>
                          <m:t>)</m:t>
                        </m:r>
                      </m:oMath>
                    </m:oMathPara>
                  </a14:m>
                  <a:endParaRPr lang="en-US" sz="700" b="1" dirty="0">
                    <a:solidFill>
                      <a:schemeClr val="tx1"/>
                    </a:solidFill>
                  </a:endParaRPr>
                </a:p>
              </p:txBody>
            </p:sp>
          </mc:Choice>
          <mc:Fallback xmlns="">
            <p:sp>
              <p:nvSpPr>
                <p:cNvPr id="100" name="TextBox 206">
                  <a:extLst>
                    <a:ext uri="{FF2B5EF4-FFF2-40B4-BE49-F238E27FC236}">
                      <a16:creationId xmlns:a16="http://schemas.microsoft.com/office/drawing/2014/main" id="{B4550EC2-008E-413D-A8E2-1B7B1BC68100}"/>
                    </a:ext>
                  </a:extLst>
                </p:cNvPr>
                <p:cNvSpPr txBox="1">
                  <a:spLocks noRot="1" noChangeAspect="1" noMove="1" noResize="1" noEditPoints="1" noAdjustHandles="1" noChangeArrowheads="1" noChangeShapeType="1" noTextEdit="1"/>
                </p:cNvSpPr>
                <p:nvPr/>
              </p:nvSpPr>
              <p:spPr>
                <a:xfrm>
                  <a:off x="1533091" y="4046315"/>
                  <a:ext cx="264478" cy="200055"/>
                </a:xfrm>
                <a:prstGeom prst="rect">
                  <a:avLst/>
                </a:prstGeom>
                <a:blipFill>
                  <a:blip r:embed="rId12"/>
                  <a:stretch>
                    <a:fillRect/>
                  </a:stretch>
                </a:blipFill>
              </p:spPr>
              <p:txBody>
                <a:bodyPr/>
                <a:lstStyle/>
                <a:p>
                  <a:r>
                    <a:rPr lang="zh-CN" altLang="en-US">
                      <a:noFill/>
                    </a:rPr>
                    <a:t> </a:t>
                  </a:r>
                </a:p>
              </p:txBody>
            </p:sp>
          </mc:Fallback>
        </mc:AlternateContent>
      </p:grpSp>
      <p:pic>
        <p:nvPicPr>
          <p:cNvPr id="101" name="Picture 193">
            <a:extLst>
              <a:ext uri="{FF2B5EF4-FFF2-40B4-BE49-F238E27FC236}">
                <a16:creationId xmlns:a16="http://schemas.microsoft.com/office/drawing/2014/main" id="{4DD1FB7D-30DE-40A0-AA61-030055294E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5077" y="3411692"/>
            <a:ext cx="1236052" cy="820815"/>
          </a:xfrm>
          <a:prstGeom prst="rect">
            <a:avLst/>
          </a:prstGeom>
        </p:spPr>
      </p:pic>
      <mc:AlternateContent xmlns:mc="http://schemas.openxmlformats.org/markup-compatibility/2006" xmlns:a14="http://schemas.microsoft.com/office/drawing/2010/main">
        <mc:Choice Requires="a14">
          <p:sp>
            <p:nvSpPr>
              <p:cNvPr id="102" name="TextBox 207">
                <a:extLst>
                  <a:ext uri="{FF2B5EF4-FFF2-40B4-BE49-F238E27FC236}">
                    <a16:creationId xmlns:a16="http://schemas.microsoft.com/office/drawing/2014/main" id="{F8F2AF34-104D-4700-B030-C837F1E7D134}"/>
                  </a:ext>
                </a:extLst>
              </p:cNvPr>
              <p:cNvSpPr txBox="1"/>
              <p:nvPr/>
            </p:nvSpPr>
            <p:spPr>
              <a:xfrm>
                <a:off x="3954800"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latin typeface="Cambria Math" panose="02040503050406030204" pitchFamily="18" charset="0"/>
                        </a:rPr>
                        <m:t>𝑬</m:t>
                      </m:r>
                      <m:r>
                        <a:rPr lang="en-US" sz="700" b="1" i="1" smtClean="0">
                          <a:latin typeface="Cambria Math" panose="02040503050406030204" pitchFamily="18" charset="0"/>
                        </a:rPr>
                        <m:t>′</m:t>
                      </m:r>
                    </m:oMath>
                  </m:oMathPara>
                </a14:m>
                <a:endParaRPr lang="en-US" sz="700" b="1" dirty="0"/>
              </a:p>
            </p:txBody>
          </p:sp>
        </mc:Choice>
        <mc:Fallback xmlns="">
          <p:sp>
            <p:nvSpPr>
              <p:cNvPr id="102" name="TextBox 207">
                <a:extLst>
                  <a:ext uri="{FF2B5EF4-FFF2-40B4-BE49-F238E27FC236}">
                    <a16:creationId xmlns:a16="http://schemas.microsoft.com/office/drawing/2014/main" id="{F8F2AF34-104D-4700-B030-C837F1E7D134}"/>
                  </a:ext>
                </a:extLst>
              </p:cNvPr>
              <p:cNvSpPr txBox="1">
                <a:spLocks noRot="1" noChangeAspect="1" noMove="1" noResize="1" noEditPoints="1" noAdjustHandles="1" noChangeArrowheads="1" noChangeShapeType="1" noTextEdit="1"/>
              </p:cNvSpPr>
              <p:nvPr/>
            </p:nvSpPr>
            <p:spPr>
              <a:xfrm>
                <a:off x="3954800" y="4046315"/>
                <a:ext cx="264478" cy="200055"/>
              </a:xfrm>
              <a:prstGeom prst="rect">
                <a:avLst/>
              </a:prstGeom>
              <a:blipFill>
                <a:blip r:embed="rId14"/>
                <a:stretch>
                  <a:fillRect/>
                </a:stretch>
              </a:blipFill>
            </p:spPr>
            <p:txBody>
              <a:bodyPr/>
              <a:lstStyle/>
              <a:p>
                <a:r>
                  <a:rPr lang="zh-CN" altLang="en-US">
                    <a:noFill/>
                  </a:rPr>
                  <a:t> </a:t>
                </a:r>
              </a:p>
            </p:txBody>
          </p:sp>
        </mc:Fallback>
      </mc:AlternateContent>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42" name="Straight Arrow Connector 221">
            <a:extLst>
              <a:ext uri="{FF2B5EF4-FFF2-40B4-BE49-F238E27FC236}">
                <a16:creationId xmlns:a16="http://schemas.microsoft.com/office/drawing/2014/main" id="{1B5239EC-29C6-4F42-9517-1F0CE76310E2}"/>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86F0F857-D1AF-40F6-9AF8-CF347AB083BC}"/>
              </a:ext>
            </a:extLst>
          </p:cNvPr>
          <p:cNvSpPr/>
          <p:nvPr/>
        </p:nvSpPr>
        <p:spPr>
          <a:xfrm>
            <a:off x="403717" y="4444000"/>
            <a:ext cx="8336566" cy="584775"/>
          </a:xfrm>
          <a:prstGeom prst="rect">
            <a:avLst/>
          </a:prstGeom>
        </p:spPr>
        <p:txBody>
          <a:bodyPr wrap="square">
            <a:spAutoFit/>
          </a:bodyPr>
          <a:lstStyle/>
          <a:p>
            <a:pPr algn="ctr"/>
            <a:r>
              <a:rPr lang="en-US" altLang="zh-CN" sz="1600" dirty="0"/>
              <a:t>[4] An L1 Image Transform for Edge-Preserving Smoothing and Scene-Level Intrinsic Decomposition. SIGGRAPH 2015</a:t>
            </a:r>
          </a:p>
        </p:txBody>
      </p:sp>
      <p:grpSp>
        <p:nvGrpSpPr>
          <p:cNvPr id="11" name="组合 10">
            <a:extLst>
              <a:ext uri="{FF2B5EF4-FFF2-40B4-BE49-F238E27FC236}">
                <a16:creationId xmlns:a16="http://schemas.microsoft.com/office/drawing/2014/main" id="{9F6E3E0D-4F05-475D-857B-A91D82AC1683}"/>
              </a:ext>
            </a:extLst>
          </p:cNvPr>
          <p:cNvGrpSpPr/>
          <p:nvPr/>
        </p:nvGrpSpPr>
        <p:grpSpPr>
          <a:xfrm>
            <a:off x="4363453" y="3411707"/>
            <a:ext cx="2044219" cy="820800"/>
            <a:chOff x="4363453" y="3411707"/>
            <a:chExt cx="2044219" cy="820800"/>
          </a:xfrm>
        </p:grpSpPr>
        <p:pic>
          <p:nvPicPr>
            <p:cNvPr id="10" name="图片 9">
              <a:extLst>
                <a:ext uri="{FF2B5EF4-FFF2-40B4-BE49-F238E27FC236}">
                  <a16:creationId xmlns:a16="http://schemas.microsoft.com/office/drawing/2014/main" id="{B31AF604-23A4-48A4-AB05-3C4053F58D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71644" y="3411707"/>
              <a:ext cx="1236028" cy="820800"/>
            </a:xfrm>
            <a:prstGeom prst="rect">
              <a:avLst/>
            </a:prstGeom>
          </p:spPr>
        </p:pic>
        <p:sp>
          <p:nvSpPr>
            <p:cNvPr id="37" name="箭头: 下 36">
              <a:extLst>
                <a:ext uri="{FF2B5EF4-FFF2-40B4-BE49-F238E27FC236}">
                  <a16:creationId xmlns:a16="http://schemas.microsoft.com/office/drawing/2014/main" id="{EBB7C43C-25BB-4A6D-B7CC-C682151FADB8}"/>
                </a:ext>
              </a:extLst>
            </p:cNvPr>
            <p:cNvSpPr/>
            <p:nvPr/>
          </p:nvSpPr>
          <p:spPr>
            <a:xfrm rot="5400000">
              <a:off x="4515843" y="3516655"/>
              <a:ext cx="294640" cy="599420"/>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框 3">
            <a:extLst>
              <a:ext uri="{FF2B5EF4-FFF2-40B4-BE49-F238E27FC236}">
                <a16:creationId xmlns:a16="http://schemas.microsoft.com/office/drawing/2014/main" id="{0AD65083-061B-4DFD-B279-A252B56D8A74}"/>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16052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3" name="矩形: 圆角 72">
            <a:extLst>
              <a:ext uri="{FF2B5EF4-FFF2-40B4-BE49-F238E27FC236}">
                <a16:creationId xmlns:a16="http://schemas.microsoft.com/office/drawing/2014/main" id="{AB1F6D63-6584-4CCC-A803-C300FA6041E3}"/>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74" name="矩形: 圆角 73">
            <a:extLst>
              <a:ext uri="{FF2B5EF4-FFF2-40B4-BE49-F238E27FC236}">
                <a16:creationId xmlns:a16="http://schemas.microsoft.com/office/drawing/2014/main" id="{73A713FC-FA52-4E24-B65B-2A07D88DA083}"/>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76" name="Straight Arrow Connector 34">
            <a:extLst>
              <a:ext uri="{FF2B5EF4-FFF2-40B4-BE49-F238E27FC236}">
                <a16:creationId xmlns:a16="http://schemas.microsoft.com/office/drawing/2014/main" id="{D63DFE20-E6A0-45E3-BC53-ABB587B31DA9}"/>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34">
            <a:extLst>
              <a:ext uri="{FF2B5EF4-FFF2-40B4-BE49-F238E27FC236}">
                <a16:creationId xmlns:a16="http://schemas.microsoft.com/office/drawing/2014/main" id="{E866531A-56EB-4CA9-985F-18AB679829F7}"/>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221">
            <a:extLst>
              <a:ext uri="{FF2B5EF4-FFF2-40B4-BE49-F238E27FC236}">
                <a16:creationId xmlns:a16="http://schemas.microsoft.com/office/drawing/2014/main" id="{34A9A2D8-5881-4214-BFD4-38EE1F27A604}"/>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80" name="矩形: 圆角 79">
            <a:extLst>
              <a:ext uri="{FF2B5EF4-FFF2-40B4-BE49-F238E27FC236}">
                <a16:creationId xmlns:a16="http://schemas.microsoft.com/office/drawing/2014/main" id="{656DCB4D-6341-4779-96DB-4892770A3D51}"/>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81" name="矩形: 圆角 80">
            <a:extLst>
              <a:ext uri="{FF2B5EF4-FFF2-40B4-BE49-F238E27FC236}">
                <a16:creationId xmlns:a16="http://schemas.microsoft.com/office/drawing/2014/main" id="{3C81B7DF-2DDA-4B01-8B36-A24542723D17}"/>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sp>
        <p:nvSpPr>
          <p:cNvPr id="82" name="矩形: 圆角 81">
            <a:extLst>
              <a:ext uri="{FF2B5EF4-FFF2-40B4-BE49-F238E27FC236}">
                <a16:creationId xmlns:a16="http://schemas.microsoft.com/office/drawing/2014/main" id="{B5485863-84DD-4AD3-ADD2-CB72B148A38A}"/>
              </a:ext>
            </a:extLst>
          </p:cNvPr>
          <p:cNvSpPr/>
          <p:nvPr/>
        </p:nvSpPr>
        <p:spPr>
          <a:xfrm>
            <a:off x="7530201" y="2075351"/>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221">
            <a:extLst>
              <a:ext uri="{FF2B5EF4-FFF2-40B4-BE49-F238E27FC236}">
                <a16:creationId xmlns:a16="http://schemas.microsoft.com/office/drawing/2014/main" id="{B5116200-424F-49E3-ADBA-B61F9F871F22}"/>
              </a:ext>
            </a:extLst>
          </p:cNvPr>
          <p:cNvCxnSpPr>
            <a:cxnSpLocks/>
            <a:stCxn id="73" idx="3"/>
            <a:endCxn id="80"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7"/>
                <a:stretch>
                  <a:fillRect l="-5814" t="-30556" r="-17442" b="-125000"/>
                </a:stretch>
              </a:blipFill>
            </p:spPr>
            <p:txBody>
              <a:bodyPr/>
              <a:lstStyle/>
              <a:p>
                <a:r>
                  <a:rPr lang="zh-CN" altLang="en-US">
                    <a:noFill/>
                  </a:rPr>
                  <a:t> </a:t>
                </a:r>
              </a:p>
            </p:txBody>
          </p:sp>
        </mc:Fallback>
      </mc:AlternateContent>
      <p:cxnSp>
        <p:nvCxnSpPr>
          <p:cNvPr id="92" name="Straight Arrow Connector 221">
            <a:extLst>
              <a:ext uri="{FF2B5EF4-FFF2-40B4-BE49-F238E27FC236}">
                <a16:creationId xmlns:a16="http://schemas.microsoft.com/office/drawing/2014/main" id="{DC4D0DC5-C562-4EC6-B298-CB03934140EB}"/>
              </a:ext>
            </a:extLst>
          </p:cNvPr>
          <p:cNvCxnSpPr>
            <a:cxnSpLocks/>
            <a:stCxn id="81" idx="3"/>
            <a:endCxn id="82" idx="1"/>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0C8E8E09-FABF-4E41-B495-C1CD5AB03FA6}"/>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90" name="TextBox 209">
                  <a:extLst>
                    <a:ext uri="{FF2B5EF4-FFF2-40B4-BE49-F238E27FC236}">
                      <a16:creationId xmlns:a16="http://schemas.microsoft.com/office/drawing/2014/main" id="{44EA91EF-11DA-46EE-9E59-3D96D66A5295}"/>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8"/>
                  <a:stretch>
                    <a:fillRect l="-19048"/>
                  </a:stretch>
                </a:blipFill>
              </p:spPr>
              <p:txBody>
                <a:bodyPr/>
                <a:lstStyle/>
                <a:p>
                  <a:r>
                    <a:rPr lang="zh-CN" altLang="en-US">
                      <a:noFill/>
                    </a:rPr>
                    <a:t> </a:t>
                  </a:r>
                </a:p>
              </p:txBody>
            </p:sp>
          </mc:Fallback>
        </mc:AlternateContent>
        <p:pic>
          <p:nvPicPr>
            <p:cNvPr id="94" name="Picture 195">
              <a:extLst>
                <a:ext uri="{FF2B5EF4-FFF2-40B4-BE49-F238E27FC236}">
                  <a16:creationId xmlns:a16="http://schemas.microsoft.com/office/drawing/2014/main" id="{0E469450-A179-4474-AA52-127874FB7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95" name="TextBox 209">
                  <a:extLst>
                    <a:ext uri="{FF2B5EF4-FFF2-40B4-BE49-F238E27FC236}">
                      <a16:creationId xmlns:a16="http://schemas.microsoft.com/office/drawing/2014/main" id="{EB9EE46B-234C-4CCF-A4AB-E39E778656EB}"/>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0"/>
                  <a:stretch>
                    <a:fillRect l="-20000"/>
                  </a:stretch>
                </a:blipFill>
              </p:spPr>
              <p:txBody>
                <a:bodyPr/>
                <a:lstStyle/>
                <a:p>
                  <a:r>
                    <a:rPr lang="zh-CN" altLang="en-US">
                      <a:noFill/>
                    </a:rPr>
                    <a:t> </a:t>
                  </a:r>
                </a:p>
              </p:txBody>
            </p:sp>
          </mc:Fallback>
        </mc:AlternateContent>
      </p:grpSp>
      <p:grpSp>
        <p:nvGrpSpPr>
          <p:cNvPr id="6" name="组合 5">
            <a:extLst>
              <a:ext uri="{FF2B5EF4-FFF2-40B4-BE49-F238E27FC236}">
                <a16:creationId xmlns:a16="http://schemas.microsoft.com/office/drawing/2014/main" id="{1A81316F-676E-4A38-B6AE-1B3035C8A08E}"/>
              </a:ext>
            </a:extLst>
          </p:cNvPr>
          <p:cNvGrpSpPr/>
          <p:nvPr/>
        </p:nvGrpSpPr>
        <p:grpSpPr>
          <a:xfrm>
            <a:off x="7279926" y="1117130"/>
            <a:ext cx="1234296" cy="853237"/>
            <a:chOff x="7279926" y="1117130"/>
            <a:chExt cx="1234296" cy="853237"/>
          </a:xfrm>
        </p:grpSpPr>
        <p:pic>
          <p:nvPicPr>
            <p:cNvPr id="97" name="Picture 196">
              <a:extLst>
                <a:ext uri="{FF2B5EF4-FFF2-40B4-BE49-F238E27FC236}">
                  <a16:creationId xmlns:a16="http://schemas.microsoft.com/office/drawing/2014/main" id="{682A2DE1-5839-4516-A02E-D5F38BB8DB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79926" y="1117130"/>
              <a:ext cx="1234296" cy="819649"/>
            </a:xfrm>
            <a:prstGeom prst="rect">
              <a:avLst/>
            </a:prstGeom>
          </p:spPr>
        </p:pic>
        <mc:AlternateContent xmlns:mc="http://schemas.openxmlformats.org/markup-compatibility/2006" xmlns:a14="http://schemas.microsoft.com/office/drawing/2010/main">
          <mc:Choice Requires="a14">
            <p:sp>
              <p:nvSpPr>
                <p:cNvPr id="98" name="TextBox 210">
                  <a:extLst>
                    <a:ext uri="{FF2B5EF4-FFF2-40B4-BE49-F238E27FC236}">
                      <a16:creationId xmlns:a16="http://schemas.microsoft.com/office/drawing/2014/main" id="{7796AC3C-0F31-48FF-A41B-E36E6A86CE42}"/>
                    </a:ext>
                  </a:extLst>
                </p:cNvPr>
                <p:cNvSpPr txBox="1"/>
                <p:nvPr/>
              </p:nvSpPr>
              <p:spPr>
                <a:xfrm>
                  <a:off x="8347264"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𝑹</m:t>
                        </m:r>
                      </m:oMath>
                    </m:oMathPara>
                  </a14:m>
                  <a:endParaRPr lang="en-US" sz="700" b="1" dirty="0">
                    <a:solidFill>
                      <a:schemeClr val="bg1"/>
                    </a:solidFill>
                  </a:endParaRPr>
                </a:p>
              </p:txBody>
            </p:sp>
          </mc:Choice>
          <mc:Fallback xmlns="">
            <p:sp>
              <p:nvSpPr>
                <p:cNvPr id="98" name="TextBox 210">
                  <a:extLst>
                    <a:ext uri="{FF2B5EF4-FFF2-40B4-BE49-F238E27FC236}">
                      <a16:creationId xmlns:a16="http://schemas.microsoft.com/office/drawing/2014/main" id="{7796AC3C-0F31-48FF-A41B-E36E6A86CE42}"/>
                    </a:ext>
                  </a:extLst>
                </p:cNvPr>
                <p:cNvSpPr txBox="1">
                  <a:spLocks noRot="1" noChangeAspect="1" noMove="1" noResize="1" noEditPoints="1" noAdjustHandles="1" noChangeArrowheads="1" noChangeShapeType="1" noTextEdit="1"/>
                </p:cNvSpPr>
                <p:nvPr/>
              </p:nvSpPr>
              <p:spPr>
                <a:xfrm>
                  <a:off x="8347264" y="1770312"/>
                  <a:ext cx="124011" cy="200055"/>
                </a:xfrm>
                <a:prstGeom prst="rect">
                  <a:avLst/>
                </a:prstGeom>
                <a:blipFill>
                  <a:blip r:embed="rId12"/>
                  <a:stretch>
                    <a:fillRect l="-9524"/>
                  </a:stretch>
                </a:blipFill>
              </p:spPr>
              <p:txBody>
                <a:bodyPr/>
                <a:lstStyle/>
                <a:p>
                  <a:r>
                    <a:rPr lang="zh-CN" altLang="en-US">
                      <a:noFill/>
                    </a:rPr>
                    <a:t> </a:t>
                  </a:r>
                </a:p>
              </p:txBody>
            </p:sp>
          </mc:Fallback>
        </mc:AlternateContent>
      </p:grpSp>
      <p:grpSp>
        <p:nvGrpSpPr>
          <p:cNvPr id="9" name="组合 8">
            <a:extLst>
              <a:ext uri="{FF2B5EF4-FFF2-40B4-BE49-F238E27FC236}">
                <a16:creationId xmlns:a16="http://schemas.microsoft.com/office/drawing/2014/main" id="{77039713-2F40-4AF8-86B3-38FB114D177E}"/>
              </a:ext>
            </a:extLst>
          </p:cNvPr>
          <p:cNvGrpSpPr/>
          <p:nvPr/>
        </p:nvGrpSpPr>
        <p:grpSpPr>
          <a:xfrm>
            <a:off x="581220" y="3411692"/>
            <a:ext cx="1236052" cy="834678"/>
            <a:chOff x="581220" y="3411692"/>
            <a:chExt cx="1236052" cy="834678"/>
          </a:xfrm>
        </p:grpSpPr>
        <p:pic>
          <p:nvPicPr>
            <p:cNvPr id="99" name="Picture 194">
              <a:extLst>
                <a:ext uri="{FF2B5EF4-FFF2-40B4-BE49-F238E27FC236}">
                  <a16:creationId xmlns:a16="http://schemas.microsoft.com/office/drawing/2014/main" id="{169D50D6-6F7F-4D0D-9A28-688AE06937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1220" y="3411692"/>
              <a:ext cx="1236052" cy="820815"/>
            </a:xfrm>
            <a:prstGeom prst="rect">
              <a:avLst/>
            </a:prstGeom>
          </p:spPr>
        </p:pic>
        <mc:AlternateContent xmlns:mc="http://schemas.openxmlformats.org/markup-compatibility/2006" xmlns:a14="http://schemas.microsoft.com/office/drawing/2010/main">
          <mc:Choice Requires="a14">
            <p:sp>
              <p:nvSpPr>
                <p:cNvPr id="100" name="TextBox 206">
                  <a:extLst>
                    <a:ext uri="{FF2B5EF4-FFF2-40B4-BE49-F238E27FC236}">
                      <a16:creationId xmlns:a16="http://schemas.microsoft.com/office/drawing/2014/main" id="{B4550EC2-008E-413D-A8E2-1B7B1BC68100}"/>
                    </a:ext>
                  </a:extLst>
                </p:cNvPr>
                <p:cNvSpPr txBox="1"/>
                <p:nvPr/>
              </p:nvSpPr>
              <p:spPr>
                <a:xfrm>
                  <a:off x="1533091"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tx1"/>
                            </a:solidFill>
                            <a:latin typeface="Cambria Math" panose="02040503050406030204" pitchFamily="18" charset="0"/>
                          </a:rPr>
                          <m:t>𝑬</m:t>
                        </m:r>
                        <m:r>
                          <a:rPr lang="en-US" sz="700" b="1" i="1" smtClean="0">
                            <a:solidFill>
                              <a:schemeClr val="tx1"/>
                            </a:solidFill>
                            <a:latin typeface="Cambria Math" panose="02040503050406030204" pitchFamily="18" charset="0"/>
                          </a:rPr>
                          <m:t>(</m:t>
                        </m:r>
                        <m:r>
                          <a:rPr lang="en-US" sz="700" b="1" i="1" smtClean="0">
                            <a:solidFill>
                              <a:schemeClr val="tx1"/>
                            </a:solidFill>
                            <a:latin typeface="Cambria Math" panose="02040503050406030204" pitchFamily="18" charset="0"/>
                          </a:rPr>
                          <m:t>𝑰</m:t>
                        </m:r>
                        <m:r>
                          <a:rPr lang="en-US" sz="700" b="1" i="1" smtClean="0">
                            <a:solidFill>
                              <a:schemeClr val="tx1"/>
                            </a:solidFill>
                            <a:latin typeface="Cambria Math" panose="02040503050406030204" pitchFamily="18" charset="0"/>
                          </a:rPr>
                          <m:t>)</m:t>
                        </m:r>
                      </m:oMath>
                    </m:oMathPara>
                  </a14:m>
                  <a:endParaRPr lang="en-US" sz="700" b="1" dirty="0">
                    <a:solidFill>
                      <a:schemeClr val="tx1"/>
                    </a:solidFill>
                  </a:endParaRPr>
                </a:p>
              </p:txBody>
            </p:sp>
          </mc:Choice>
          <mc:Fallback xmlns="">
            <p:sp>
              <p:nvSpPr>
                <p:cNvPr id="100" name="TextBox 206">
                  <a:extLst>
                    <a:ext uri="{FF2B5EF4-FFF2-40B4-BE49-F238E27FC236}">
                      <a16:creationId xmlns:a16="http://schemas.microsoft.com/office/drawing/2014/main" id="{B4550EC2-008E-413D-A8E2-1B7B1BC68100}"/>
                    </a:ext>
                  </a:extLst>
                </p:cNvPr>
                <p:cNvSpPr txBox="1">
                  <a:spLocks noRot="1" noChangeAspect="1" noMove="1" noResize="1" noEditPoints="1" noAdjustHandles="1" noChangeArrowheads="1" noChangeShapeType="1" noTextEdit="1"/>
                </p:cNvSpPr>
                <p:nvPr/>
              </p:nvSpPr>
              <p:spPr>
                <a:xfrm>
                  <a:off x="1533091" y="4046315"/>
                  <a:ext cx="264478" cy="200055"/>
                </a:xfrm>
                <a:prstGeom prst="rect">
                  <a:avLst/>
                </a:prstGeom>
                <a:blipFill>
                  <a:blip r:embed="rId14"/>
                  <a:stretch>
                    <a:fillRect/>
                  </a:stretch>
                </a:blipFill>
              </p:spPr>
              <p:txBody>
                <a:bodyPr/>
                <a:lstStyle/>
                <a:p>
                  <a:r>
                    <a:rPr lang="zh-CN" altLang="en-US">
                      <a:noFill/>
                    </a:rPr>
                    <a:t> </a:t>
                  </a:r>
                </a:p>
              </p:txBody>
            </p:sp>
          </mc:Fallback>
        </mc:AlternateContent>
      </p:grpSp>
      <p:grpSp>
        <p:nvGrpSpPr>
          <p:cNvPr id="8" name="组合 7">
            <a:extLst>
              <a:ext uri="{FF2B5EF4-FFF2-40B4-BE49-F238E27FC236}">
                <a16:creationId xmlns:a16="http://schemas.microsoft.com/office/drawing/2014/main" id="{28D87ADF-2CE5-4888-B1C0-9A1BA3607F02}"/>
              </a:ext>
            </a:extLst>
          </p:cNvPr>
          <p:cNvGrpSpPr/>
          <p:nvPr/>
        </p:nvGrpSpPr>
        <p:grpSpPr>
          <a:xfrm>
            <a:off x="2945077" y="3411692"/>
            <a:ext cx="1274201" cy="834678"/>
            <a:chOff x="2945077" y="3411692"/>
            <a:chExt cx="1274201" cy="834678"/>
          </a:xfrm>
        </p:grpSpPr>
        <p:pic>
          <p:nvPicPr>
            <p:cNvPr id="101" name="Picture 193">
              <a:extLst>
                <a:ext uri="{FF2B5EF4-FFF2-40B4-BE49-F238E27FC236}">
                  <a16:creationId xmlns:a16="http://schemas.microsoft.com/office/drawing/2014/main" id="{4DD1FB7D-30DE-40A0-AA61-030055294E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5077" y="3411692"/>
              <a:ext cx="1236052" cy="820815"/>
            </a:xfrm>
            <a:prstGeom prst="rect">
              <a:avLst/>
            </a:prstGeom>
          </p:spPr>
        </p:pic>
        <mc:AlternateContent xmlns:mc="http://schemas.openxmlformats.org/markup-compatibility/2006" xmlns:a14="http://schemas.microsoft.com/office/drawing/2010/main">
          <mc:Choice Requires="a14">
            <p:sp>
              <p:nvSpPr>
                <p:cNvPr id="102" name="TextBox 207">
                  <a:extLst>
                    <a:ext uri="{FF2B5EF4-FFF2-40B4-BE49-F238E27FC236}">
                      <a16:creationId xmlns:a16="http://schemas.microsoft.com/office/drawing/2014/main" id="{F8F2AF34-104D-4700-B030-C837F1E7D134}"/>
                    </a:ext>
                  </a:extLst>
                </p:cNvPr>
                <p:cNvSpPr txBox="1"/>
                <p:nvPr/>
              </p:nvSpPr>
              <p:spPr>
                <a:xfrm>
                  <a:off x="3954800"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latin typeface="Cambria Math" panose="02040503050406030204" pitchFamily="18" charset="0"/>
                          </a:rPr>
                          <m:t>𝑬</m:t>
                        </m:r>
                        <m:r>
                          <a:rPr lang="en-US" sz="700" b="1" i="1" smtClean="0">
                            <a:latin typeface="Cambria Math" panose="02040503050406030204" pitchFamily="18" charset="0"/>
                          </a:rPr>
                          <m:t>′</m:t>
                        </m:r>
                      </m:oMath>
                    </m:oMathPara>
                  </a14:m>
                  <a:endParaRPr lang="en-US" sz="700" b="1" dirty="0"/>
                </a:p>
              </p:txBody>
            </p:sp>
          </mc:Choice>
          <mc:Fallback xmlns="">
            <p:sp>
              <p:nvSpPr>
                <p:cNvPr id="102" name="TextBox 207">
                  <a:extLst>
                    <a:ext uri="{FF2B5EF4-FFF2-40B4-BE49-F238E27FC236}">
                      <a16:creationId xmlns:a16="http://schemas.microsoft.com/office/drawing/2014/main" id="{F8F2AF34-104D-4700-B030-C837F1E7D134}"/>
                    </a:ext>
                  </a:extLst>
                </p:cNvPr>
                <p:cNvSpPr txBox="1">
                  <a:spLocks noRot="1" noChangeAspect="1" noMove="1" noResize="1" noEditPoints="1" noAdjustHandles="1" noChangeArrowheads="1" noChangeShapeType="1" noTextEdit="1"/>
                </p:cNvSpPr>
                <p:nvPr/>
              </p:nvSpPr>
              <p:spPr>
                <a:xfrm>
                  <a:off x="3954800" y="4046315"/>
                  <a:ext cx="264478" cy="200055"/>
                </a:xfrm>
                <a:prstGeom prst="rect">
                  <a:avLst/>
                </a:prstGeom>
                <a:blipFill>
                  <a:blip r:embed="rId16"/>
                  <a:stretch>
                    <a:fillRect/>
                  </a:stretch>
                </a:blipFill>
              </p:spPr>
              <p:txBody>
                <a:bodyPr/>
                <a:lstStyle/>
                <a:p>
                  <a:r>
                    <a:rPr lang="zh-CN" altLang="en-US">
                      <a:noFill/>
                    </a:rPr>
                    <a:t> </a:t>
                  </a:r>
                </a:p>
              </p:txBody>
            </p:sp>
          </mc:Fallback>
        </mc:AlternateContent>
      </p:grpSp>
      <p:sp>
        <p:nvSpPr>
          <p:cNvPr id="125" name="Right Bracket 101">
            <a:extLst>
              <a:ext uri="{FF2B5EF4-FFF2-40B4-BE49-F238E27FC236}">
                <a16:creationId xmlns:a16="http://schemas.microsoft.com/office/drawing/2014/main" id="{3E692C9F-D801-49F7-8EA4-11F9A216E956}"/>
              </a:ext>
            </a:extLst>
          </p:cNvPr>
          <p:cNvSpPr/>
          <p:nvPr/>
        </p:nvSpPr>
        <p:spPr>
          <a:xfrm>
            <a:off x="5308953" y="2301378"/>
            <a:ext cx="684374"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33" name="Straight Arrow Connector 151">
            <a:extLst>
              <a:ext uri="{FF2B5EF4-FFF2-40B4-BE49-F238E27FC236}">
                <a16:creationId xmlns:a16="http://schemas.microsoft.com/office/drawing/2014/main" id="{26972CFD-DB9E-4B9B-A00D-E6D670B6FF3F}"/>
              </a:ext>
            </a:extLst>
          </p:cNvPr>
          <p:cNvCxnSpPr>
            <a:cxnSpLocks/>
          </p:cNvCxnSpPr>
          <p:nvPr/>
        </p:nvCxnSpPr>
        <p:spPr>
          <a:xfrm>
            <a:off x="4193002" y="3037883"/>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Arrow Connector 221">
            <a:extLst>
              <a:ext uri="{FF2B5EF4-FFF2-40B4-BE49-F238E27FC236}">
                <a16:creationId xmlns:a16="http://schemas.microsoft.com/office/drawing/2014/main" id="{4BBACDF4-CAC9-4FF8-8EF1-6F51675B03C1}"/>
              </a:ext>
            </a:extLst>
          </p:cNvPr>
          <p:cNvCxnSpPr>
            <a:cxnSpLocks/>
            <a:stCxn id="132" idx="3"/>
            <a:endCxn id="81" idx="1"/>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221">
            <a:extLst>
              <a:ext uri="{FF2B5EF4-FFF2-40B4-BE49-F238E27FC236}">
                <a16:creationId xmlns:a16="http://schemas.microsoft.com/office/drawing/2014/main" id="{1B5239EC-29C6-4F42-9517-1F0CE76310E2}"/>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3" name="文本框 3">
            <a:extLst>
              <a:ext uri="{FF2B5EF4-FFF2-40B4-BE49-F238E27FC236}">
                <a16:creationId xmlns:a16="http://schemas.microsoft.com/office/drawing/2014/main" id="{DDC0A09B-47FF-4F65-96F1-74DD8DE7FC90}"/>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3746122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607DE8-9F2E-4347-AE8A-57B8C8D9F07E}"/>
              </a:ext>
            </a:extLst>
          </p:cNvPr>
          <p:cNvSpPr txBox="1"/>
          <p:nvPr/>
        </p:nvSpPr>
        <p:spPr>
          <a:xfrm flipH="1">
            <a:off x="237105" y="148856"/>
            <a:ext cx="5135881" cy="461665"/>
          </a:xfrm>
          <a:prstGeom prst="rect">
            <a:avLst/>
          </a:prstGeom>
          <a:noFill/>
        </p:spPr>
        <p:txBody>
          <a:bodyPr wrap="square" rtlCol="0">
            <a:spAutoFit/>
          </a:bodyPr>
          <a:lstStyle/>
          <a:p>
            <a:r>
              <a:rPr lang="en-US" altLang="zh-CN" sz="2400" dirty="0"/>
              <a:t>Problem definition</a:t>
            </a:r>
            <a:endParaRPr lang="zh-CN" altLang="en-US" sz="2400" dirty="0"/>
          </a:p>
        </p:txBody>
      </p:sp>
      <p:pic>
        <p:nvPicPr>
          <p:cNvPr id="6" name="图片 5">
            <a:extLst>
              <a:ext uri="{FF2B5EF4-FFF2-40B4-BE49-F238E27FC236}">
                <a16:creationId xmlns:a16="http://schemas.microsoft.com/office/drawing/2014/main" id="{D0E7D0C5-64F7-4A1A-BD02-D70701239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028" y="875770"/>
            <a:ext cx="2097000" cy="1350000"/>
          </a:xfrm>
          <a:prstGeom prst="rect">
            <a:avLst/>
          </a:prstGeom>
        </p:spPr>
      </p:pic>
      <p:pic>
        <p:nvPicPr>
          <p:cNvPr id="9" name="图片 8">
            <a:extLst>
              <a:ext uri="{FF2B5EF4-FFF2-40B4-BE49-F238E27FC236}">
                <a16:creationId xmlns:a16="http://schemas.microsoft.com/office/drawing/2014/main" id="{99ECBD2E-1321-4D7F-8D9C-EBDC50EDF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563" y="2841543"/>
            <a:ext cx="2097334" cy="1350215"/>
          </a:xfrm>
          <a:prstGeom prst="rect">
            <a:avLst/>
          </a:prstGeom>
        </p:spPr>
      </p:pic>
      <p:sp>
        <p:nvSpPr>
          <p:cNvPr id="18" name="弧形 17">
            <a:extLst>
              <a:ext uri="{FF2B5EF4-FFF2-40B4-BE49-F238E27FC236}">
                <a16:creationId xmlns:a16="http://schemas.microsoft.com/office/drawing/2014/main" id="{389BA3B1-4F72-4A41-9E8F-18AC187282A0}"/>
              </a:ext>
            </a:extLst>
          </p:cNvPr>
          <p:cNvSpPr/>
          <p:nvPr/>
        </p:nvSpPr>
        <p:spPr>
          <a:xfrm flipH="1">
            <a:off x="2412156" y="1958341"/>
            <a:ext cx="1658741" cy="1782762"/>
          </a:xfrm>
          <a:prstGeom prst="arc">
            <a:avLst>
              <a:gd name="adj1" fmla="val 16361153"/>
              <a:gd name="adj2" fmla="val 2145561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AA5A3403-A971-4126-83B6-099335CF9911}"/>
              </a:ext>
            </a:extLst>
          </p:cNvPr>
          <p:cNvSpPr txBox="1"/>
          <p:nvPr/>
        </p:nvSpPr>
        <p:spPr>
          <a:xfrm>
            <a:off x="3761316" y="2271724"/>
            <a:ext cx="1016468" cy="338554"/>
          </a:xfrm>
          <a:prstGeom prst="rect">
            <a:avLst/>
          </a:prstGeom>
          <a:noFill/>
        </p:spPr>
        <p:txBody>
          <a:bodyPr wrap="square" rtlCol="0">
            <a:spAutoFit/>
          </a:bodyPr>
          <a:lstStyle/>
          <a:p>
            <a:pPr algn="ctr"/>
            <a:r>
              <a:rPr lang="en-US" altLang="zh-CN" sz="1600" dirty="0"/>
              <a:t>Input</a:t>
            </a:r>
            <a:endParaRPr lang="zh-CN" altLang="en-US" sz="1600" dirty="0"/>
          </a:p>
        </p:txBody>
      </p:sp>
      <p:sp>
        <p:nvSpPr>
          <p:cNvPr id="19" name="文本框 18">
            <a:extLst>
              <a:ext uri="{FF2B5EF4-FFF2-40B4-BE49-F238E27FC236}">
                <a16:creationId xmlns:a16="http://schemas.microsoft.com/office/drawing/2014/main" id="{6D90BC89-96DB-4EE8-9F4C-09EDBB58625B}"/>
              </a:ext>
            </a:extLst>
          </p:cNvPr>
          <p:cNvSpPr txBox="1"/>
          <p:nvPr/>
        </p:nvSpPr>
        <p:spPr>
          <a:xfrm>
            <a:off x="2052230" y="4210707"/>
            <a:ext cx="1939999" cy="338554"/>
          </a:xfrm>
          <a:prstGeom prst="rect">
            <a:avLst/>
          </a:prstGeom>
          <a:noFill/>
        </p:spPr>
        <p:txBody>
          <a:bodyPr wrap="square" rtlCol="0">
            <a:spAutoFit/>
          </a:bodyPr>
          <a:lstStyle/>
          <a:p>
            <a:pPr algn="ctr"/>
            <a:r>
              <a:rPr lang="en-US" altLang="zh-CN" sz="1600" dirty="0"/>
              <a:t>Albedo/Reflectance</a:t>
            </a:r>
            <a:endParaRPr lang="zh-CN" altLang="en-US" sz="1600" dirty="0"/>
          </a:p>
        </p:txBody>
      </p:sp>
    </p:spTree>
    <p:extLst>
      <p:ext uri="{BB962C8B-B14F-4D97-AF65-F5344CB8AC3E}">
        <p14:creationId xmlns:p14="http://schemas.microsoft.com/office/powerpoint/2010/main" val="2504832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3" name="矩形: 圆角 72">
            <a:extLst>
              <a:ext uri="{FF2B5EF4-FFF2-40B4-BE49-F238E27FC236}">
                <a16:creationId xmlns:a16="http://schemas.microsoft.com/office/drawing/2014/main" id="{AB1F6D63-6584-4CCC-A803-C300FA6041E3}"/>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74" name="矩形: 圆角 73">
            <a:extLst>
              <a:ext uri="{FF2B5EF4-FFF2-40B4-BE49-F238E27FC236}">
                <a16:creationId xmlns:a16="http://schemas.microsoft.com/office/drawing/2014/main" id="{73A713FC-FA52-4E24-B65B-2A07D88DA083}"/>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76" name="Straight Arrow Connector 34">
            <a:extLst>
              <a:ext uri="{FF2B5EF4-FFF2-40B4-BE49-F238E27FC236}">
                <a16:creationId xmlns:a16="http://schemas.microsoft.com/office/drawing/2014/main" id="{D63DFE20-E6A0-45E3-BC53-ABB587B31DA9}"/>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34">
            <a:extLst>
              <a:ext uri="{FF2B5EF4-FFF2-40B4-BE49-F238E27FC236}">
                <a16:creationId xmlns:a16="http://schemas.microsoft.com/office/drawing/2014/main" id="{E866531A-56EB-4CA9-985F-18AB679829F7}"/>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221">
            <a:extLst>
              <a:ext uri="{FF2B5EF4-FFF2-40B4-BE49-F238E27FC236}">
                <a16:creationId xmlns:a16="http://schemas.microsoft.com/office/drawing/2014/main" id="{34A9A2D8-5881-4214-BFD4-38EE1F27A604}"/>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80" name="矩形: 圆角 79">
            <a:extLst>
              <a:ext uri="{FF2B5EF4-FFF2-40B4-BE49-F238E27FC236}">
                <a16:creationId xmlns:a16="http://schemas.microsoft.com/office/drawing/2014/main" id="{656DCB4D-6341-4779-96DB-4892770A3D51}"/>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81" name="矩形: 圆角 80">
            <a:extLst>
              <a:ext uri="{FF2B5EF4-FFF2-40B4-BE49-F238E27FC236}">
                <a16:creationId xmlns:a16="http://schemas.microsoft.com/office/drawing/2014/main" id="{3C81B7DF-2DDA-4B01-8B36-A24542723D17}"/>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221">
            <a:extLst>
              <a:ext uri="{FF2B5EF4-FFF2-40B4-BE49-F238E27FC236}">
                <a16:creationId xmlns:a16="http://schemas.microsoft.com/office/drawing/2014/main" id="{B5116200-424F-49E3-ADBA-B61F9F871F22}"/>
              </a:ext>
            </a:extLst>
          </p:cNvPr>
          <p:cNvCxnSpPr>
            <a:cxnSpLocks/>
            <a:stCxn id="73" idx="3"/>
            <a:endCxn id="80"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7"/>
                <a:stretch>
                  <a:fillRect l="-5814" t="-30556" r="-17442" b="-125000"/>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0C8E8E09-FABF-4E41-B495-C1CD5AB03FA6}"/>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90" name="TextBox 209">
                  <a:extLst>
                    <a:ext uri="{FF2B5EF4-FFF2-40B4-BE49-F238E27FC236}">
                      <a16:creationId xmlns:a16="http://schemas.microsoft.com/office/drawing/2014/main" id="{44EA91EF-11DA-46EE-9E59-3D96D66A5295}"/>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8"/>
                  <a:stretch>
                    <a:fillRect l="-19048"/>
                  </a:stretch>
                </a:blipFill>
              </p:spPr>
              <p:txBody>
                <a:bodyPr/>
                <a:lstStyle/>
                <a:p>
                  <a:r>
                    <a:rPr lang="zh-CN" altLang="en-US">
                      <a:noFill/>
                    </a:rPr>
                    <a:t> </a:t>
                  </a:r>
                </a:p>
              </p:txBody>
            </p:sp>
          </mc:Fallback>
        </mc:AlternateContent>
        <p:pic>
          <p:nvPicPr>
            <p:cNvPr id="94" name="Picture 195">
              <a:extLst>
                <a:ext uri="{FF2B5EF4-FFF2-40B4-BE49-F238E27FC236}">
                  <a16:creationId xmlns:a16="http://schemas.microsoft.com/office/drawing/2014/main" id="{0E469450-A179-4474-AA52-127874FB7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95" name="TextBox 209">
                  <a:extLst>
                    <a:ext uri="{FF2B5EF4-FFF2-40B4-BE49-F238E27FC236}">
                      <a16:creationId xmlns:a16="http://schemas.microsoft.com/office/drawing/2014/main" id="{EB9EE46B-234C-4CCF-A4AB-E39E778656EB}"/>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0"/>
                  <a:stretch>
                    <a:fillRect l="-20000"/>
                  </a:stretch>
                </a:blipFill>
              </p:spPr>
              <p:txBody>
                <a:bodyPr/>
                <a:lstStyle/>
                <a:p>
                  <a:r>
                    <a:rPr lang="zh-CN" altLang="en-US">
                      <a:noFill/>
                    </a:rPr>
                    <a:t> </a:t>
                  </a:r>
                </a:p>
              </p:txBody>
            </p:sp>
          </mc:Fallback>
        </mc:AlternateContent>
      </p:grpSp>
      <p:grpSp>
        <p:nvGrpSpPr>
          <p:cNvPr id="9" name="组合 8">
            <a:extLst>
              <a:ext uri="{FF2B5EF4-FFF2-40B4-BE49-F238E27FC236}">
                <a16:creationId xmlns:a16="http://schemas.microsoft.com/office/drawing/2014/main" id="{77039713-2F40-4AF8-86B3-38FB114D177E}"/>
              </a:ext>
            </a:extLst>
          </p:cNvPr>
          <p:cNvGrpSpPr/>
          <p:nvPr/>
        </p:nvGrpSpPr>
        <p:grpSpPr>
          <a:xfrm>
            <a:off x="581220" y="3411692"/>
            <a:ext cx="1236052" cy="834678"/>
            <a:chOff x="581220" y="3411692"/>
            <a:chExt cx="1236052" cy="834678"/>
          </a:xfrm>
        </p:grpSpPr>
        <p:pic>
          <p:nvPicPr>
            <p:cNvPr id="99" name="Picture 194">
              <a:extLst>
                <a:ext uri="{FF2B5EF4-FFF2-40B4-BE49-F238E27FC236}">
                  <a16:creationId xmlns:a16="http://schemas.microsoft.com/office/drawing/2014/main" id="{169D50D6-6F7F-4D0D-9A28-688AE06937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1220" y="3411692"/>
              <a:ext cx="1236052" cy="820815"/>
            </a:xfrm>
            <a:prstGeom prst="rect">
              <a:avLst/>
            </a:prstGeom>
          </p:spPr>
        </p:pic>
        <mc:AlternateContent xmlns:mc="http://schemas.openxmlformats.org/markup-compatibility/2006" xmlns:a14="http://schemas.microsoft.com/office/drawing/2010/main">
          <mc:Choice Requires="a14">
            <p:sp>
              <p:nvSpPr>
                <p:cNvPr id="100" name="TextBox 206">
                  <a:extLst>
                    <a:ext uri="{FF2B5EF4-FFF2-40B4-BE49-F238E27FC236}">
                      <a16:creationId xmlns:a16="http://schemas.microsoft.com/office/drawing/2014/main" id="{B4550EC2-008E-413D-A8E2-1B7B1BC68100}"/>
                    </a:ext>
                  </a:extLst>
                </p:cNvPr>
                <p:cNvSpPr txBox="1"/>
                <p:nvPr/>
              </p:nvSpPr>
              <p:spPr>
                <a:xfrm>
                  <a:off x="1533091"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tx1"/>
                            </a:solidFill>
                            <a:latin typeface="Cambria Math" panose="02040503050406030204" pitchFamily="18" charset="0"/>
                          </a:rPr>
                          <m:t>𝑬</m:t>
                        </m:r>
                        <m:r>
                          <a:rPr lang="en-US" sz="700" b="1" i="1" smtClean="0">
                            <a:solidFill>
                              <a:schemeClr val="tx1"/>
                            </a:solidFill>
                            <a:latin typeface="Cambria Math" panose="02040503050406030204" pitchFamily="18" charset="0"/>
                          </a:rPr>
                          <m:t>(</m:t>
                        </m:r>
                        <m:r>
                          <a:rPr lang="en-US" sz="700" b="1" i="1" smtClean="0">
                            <a:solidFill>
                              <a:schemeClr val="tx1"/>
                            </a:solidFill>
                            <a:latin typeface="Cambria Math" panose="02040503050406030204" pitchFamily="18" charset="0"/>
                          </a:rPr>
                          <m:t>𝑰</m:t>
                        </m:r>
                        <m:r>
                          <a:rPr lang="en-US" sz="700" b="1" i="1" smtClean="0">
                            <a:solidFill>
                              <a:schemeClr val="tx1"/>
                            </a:solidFill>
                            <a:latin typeface="Cambria Math" panose="02040503050406030204" pitchFamily="18" charset="0"/>
                          </a:rPr>
                          <m:t>)</m:t>
                        </m:r>
                      </m:oMath>
                    </m:oMathPara>
                  </a14:m>
                  <a:endParaRPr lang="en-US" sz="700" b="1" dirty="0">
                    <a:solidFill>
                      <a:schemeClr val="tx1"/>
                    </a:solidFill>
                  </a:endParaRPr>
                </a:p>
              </p:txBody>
            </p:sp>
          </mc:Choice>
          <mc:Fallback xmlns="">
            <p:sp>
              <p:nvSpPr>
                <p:cNvPr id="100" name="TextBox 206">
                  <a:extLst>
                    <a:ext uri="{FF2B5EF4-FFF2-40B4-BE49-F238E27FC236}">
                      <a16:creationId xmlns:a16="http://schemas.microsoft.com/office/drawing/2014/main" id="{B4550EC2-008E-413D-A8E2-1B7B1BC68100}"/>
                    </a:ext>
                  </a:extLst>
                </p:cNvPr>
                <p:cNvSpPr txBox="1">
                  <a:spLocks noRot="1" noChangeAspect="1" noMove="1" noResize="1" noEditPoints="1" noAdjustHandles="1" noChangeArrowheads="1" noChangeShapeType="1" noTextEdit="1"/>
                </p:cNvSpPr>
                <p:nvPr/>
              </p:nvSpPr>
              <p:spPr>
                <a:xfrm>
                  <a:off x="1533091" y="4046315"/>
                  <a:ext cx="264478" cy="200055"/>
                </a:xfrm>
                <a:prstGeom prst="rect">
                  <a:avLst/>
                </a:prstGeom>
                <a:blipFill>
                  <a:blip r:embed="rId12"/>
                  <a:stretch>
                    <a:fillRect/>
                  </a:stretch>
                </a:blipFill>
              </p:spPr>
              <p:txBody>
                <a:bodyPr/>
                <a:lstStyle/>
                <a:p>
                  <a:r>
                    <a:rPr lang="zh-CN" altLang="en-US">
                      <a:noFill/>
                    </a:rPr>
                    <a:t> </a:t>
                  </a:r>
                </a:p>
              </p:txBody>
            </p:sp>
          </mc:Fallback>
        </mc:AlternateContent>
      </p:grpSp>
      <p:grpSp>
        <p:nvGrpSpPr>
          <p:cNvPr id="8" name="组合 7">
            <a:extLst>
              <a:ext uri="{FF2B5EF4-FFF2-40B4-BE49-F238E27FC236}">
                <a16:creationId xmlns:a16="http://schemas.microsoft.com/office/drawing/2014/main" id="{28D87ADF-2CE5-4888-B1C0-9A1BA3607F02}"/>
              </a:ext>
            </a:extLst>
          </p:cNvPr>
          <p:cNvGrpSpPr/>
          <p:nvPr/>
        </p:nvGrpSpPr>
        <p:grpSpPr>
          <a:xfrm>
            <a:off x="2945077" y="3411692"/>
            <a:ext cx="1274201" cy="834678"/>
            <a:chOff x="2945077" y="3411692"/>
            <a:chExt cx="1274201" cy="834678"/>
          </a:xfrm>
        </p:grpSpPr>
        <p:pic>
          <p:nvPicPr>
            <p:cNvPr id="101" name="Picture 193">
              <a:extLst>
                <a:ext uri="{FF2B5EF4-FFF2-40B4-BE49-F238E27FC236}">
                  <a16:creationId xmlns:a16="http://schemas.microsoft.com/office/drawing/2014/main" id="{4DD1FB7D-30DE-40A0-AA61-030055294E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5077" y="3411692"/>
              <a:ext cx="1236052" cy="820815"/>
            </a:xfrm>
            <a:prstGeom prst="rect">
              <a:avLst/>
            </a:prstGeom>
          </p:spPr>
        </p:pic>
        <mc:AlternateContent xmlns:mc="http://schemas.openxmlformats.org/markup-compatibility/2006" xmlns:a14="http://schemas.microsoft.com/office/drawing/2010/main">
          <mc:Choice Requires="a14">
            <p:sp>
              <p:nvSpPr>
                <p:cNvPr id="102" name="TextBox 207">
                  <a:extLst>
                    <a:ext uri="{FF2B5EF4-FFF2-40B4-BE49-F238E27FC236}">
                      <a16:creationId xmlns:a16="http://schemas.microsoft.com/office/drawing/2014/main" id="{F8F2AF34-104D-4700-B030-C837F1E7D134}"/>
                    </a:ext>
                  </a:extLst>
                </p:cNvPr>
                <p:cNvSpPr txBox="1"/>
                <p:nvPr/>
              </p:nvSpPr>
              <p:spPr>
                <a:xfrm>
                  <a:off x="3954800"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latin typeface="Cambria Math" panose="02040503050406030204" pitchFamily="18" charset="0"/>
                          </a:rPr>
                          <m:t>𝑬</m:t>
                        </m:r>
                        <m:r>
                          <a:rPr lang="en-US" sz="700" b="1" i="1" smtClean="0">
                            <a:latin typeface="Cambria Math" panose="02040503050406030204" pitchFamily="18" charset="0"/>
                          </a:rPr>
                          <m:t>′</m:t>
                        </m:r>
                      </m:oMath>
                    </m:oMathPara>
                  </a14:m>
                  <a:endParaRPr lang="en-US" sz="700" b="1" dirty="0"/>
                </a:p>
              </p:txBody>
            </p:sp>
          </mc:Choice>
          <mc:Fallback xmlns="">
            <p:sp>
              <p:nvSpPr>
                <p:cNvPr id="102" name="TextBox 207">
                  <a:extLst>
                    <a:ext uri="{FF2B5EF4-FFF2-40B4-BE49-F238E27FC236}">
                      <a16:creationId xmlns:a16="http://schemas.microsoft.com/office/drawing/2014/main" id="{F8F2AF34-104D-4700-B030-C837F1E7D134}"/>
                    </a:ext>
                  </a:extLst>
                </p:cNvPr>
                <p:cNvSpPr txBox="1">
                  <a:spLocks noRot="1" noChangeAspect="1" noMove="1" noResize="1" noEditPoints="1" noAdjustHandles="1" noChangeArrowheads="1" noChangeShapeType="1" noTextEdit="1"/>
                </p:cNvSpPr>
                <p:nvPr/>
              </p:nvSpPr>
              <p:spPr>
                <a:xfrm>
                  <a:off x="3954800" y="4046315"/>
                  <a:ext cx="264478" cy="200055"/>
                </a:xfrm>
                <a:prstGeom prst="rect">
                  <a:avLst/>
                </a:prstGeom>
                <a:blipFill>
                  <a:blip r:embed="rId14"/>
                  <a:stretch>
                    <a:fillRect/>
                  </a:stretch>
                </a:blipFill>
              </p:spPr>
              <p:txBody>
                <a:bodyPr/>
                <a:lstStyle/>
                <a:p>
                  <a:r>
                    <a:rPr lang="zh-CN" altLang="en-US">
                      <a:noFill/>
                    </a:rPr>
                    <a:t> </a:t>
                  </a:r>
                </a:p>
              </p:txBody>
            </p:sp>
          </mc:Fallback>
        </mc:AlternateContent>
      </p:grpSp>
      <p:sp>
        <p:nvSpPr>
          <p:cNvPr id="125" name="Right Bracket 101">
            <a:extLst>
              <a:ext uri="{FF2B5EF4-FFF2-40B4-BE49-F238E27FC236}">
                <a16:creationId xmlns:a16="http://schemas.microsoft.com/office/drawing/2014/main" id="{3E692C9F-D801-49F7-8EA4-11F9A216E956}"/>
              </a:ext>
            </a:extLst>
          </p:cNvPr>
          <p:cNvSpPr/>
          <p:nvPr/>
        </p:nvSpPr>
        <p:spPr>
          <a:xfrm>
            <a:off x="5308953" y="2301378"/>
            <a:ext cx="684374"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33" name="Straight Arrow Connector 151">
            <a:extLst>
              <a:ext uri="{FF2B5EF4-FFF2-40B4-BE49-F238E27FC236}">
                <a16:creationId xmlns:a16="http://schemas.microsoft.com/office/drawing/2014/main" id="{26972CFD-DB9E-4B9B-A00D-E6D670B6FF3F}"/>
              </a:ext>
            </a:extLst>
          </p:cNvPr>
          <p:cNvCxnSpPr>
            <a:cxnSpLocks/>
          </p:cNvCxnSpPr>
          <p:nvPr/>
        </p:nvCxnSpPr>
        <p:spPr>
          <a:xfrm>
            <a:off x="4193002" y="3037883"/>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Arrow Connector 221">
            <a:extLst>
              <a:ext uri="{FF2B5EF4-FFF2-40B4-BE49-F238E27FC236}">
                <a16:creationId xmlns:a16="http://schemas.microsoft.com/office/drawing/2014/main" id="{4BBACDF4-CAC9-4FF8-8EF1-6F51675B03C1}"/>
              </a:ext>
            </a:extLst>
          </p:cNvPr>
          <p:cNvCxnSpPr>
            <a:cxnSpLocks/>
            <a:stCxn id="132" idx="3"/>
            <a:endCxn id="81" idx="1"/>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221">
            <a:extLst>
              <a:ext uri="{FF2B5EF4-FFF2-40B4-BE49-F238E27FC236}">
                <a16:creationId xmlns:a16="http://schemas.microsoft.com/office/drawing/2014/main" id="{1B5239EC-29C6-4F42-9517-1F0CE76310E2}"/>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6" name="矩形: 圆角 65">
            <a:extLst>
              <a:ext uri="{FF2B5EF4-FFF2-40B4-BE49-F238E27FC236}">
                <a16:creationId xmlns:a16="http://schemas.microsoft.com/office/drawing/2014/main" id="{EB9EF55B-F642-42E9-A0A5-3AFBFCDCB6A3}"/>
              </a:ext>
            </a:extLst>
          </p:cNvPr>
          <p:cNvSpPr/>
          <p:nvPr/>
        </p:nvSpPr>
        <p:spPr>
          <a:xfrm>
            <a:off x="7530201" y="2075351"/>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82" name="Straight Arrow Connector 221">
            <a:extLst>
              <a:ext uri="{FF2B5EF4-FFF2-40B4-BE49-F238E27FC236}">
                <a16:creationId xmlns:a16="http://schemas.microsoft.com/office/drawing/2014/main" id="{EC495042-17A1-4FB4-9733-499416B007B1}"/>
              </a:ext>
            </a:extLst>
          </p:cNvPr>
          <p:cNvCxnSpPr>
            <a:cxnSpLocks/>
            <a:endCxn id="66" idx="1"/>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87" name="组合 86">
            <a:extLst>
              <a:ext uri="{FF2B5EF4-FFF2-40B4-BE49-F238E27FC236}">
                <a16:creationId xmlns:a16="http://schemas.microsoft.com/office/drawing/2014/main" id="{7E500798-EE98-4C24-A05C-2650E27E9C89}"/>
              </a:ext>
            </a:extLst>
          </p:cNvPr>
          <p:cNvGrpSpPr/>
          <p:nvPr/>
        </p:nvGrpSpPr>
        <p:grpSpPr>
          <a:xfrm>
            <a:off x="7279926" y="1117130"/>
            <a:ext cx="1234296" cy="853237"/>
            <a:chOff x="7279926" y="1117130"/>
            <a:chExt cx="1234296" cy="853237"/>
          </a:xfrm>
        </p:grpSpPr>
        <p:pic>
          <p:nvPicPr>
            <p:cNvPr id="92" name="Picture 196">
              <a:extLst>
                <a:ext uri="{FF2B5EF4-FFF2-40B4-BE49-F238E27FC236}">
                  <a16:creationId xmlns:a16="http://schemas.microsoft.com/office/drawing/2014/main" id="{11BAE3FB-4F96-4A40-9981-AC8535D90B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9926" y="1117130"/>
              <a:ext cx="1234296" cy="819649"/>
            </a:xfrm>
            <a:prstGeom prst="rect">
              <a:avLst/>
            </a:prstGeom>
          </p:spPr>
        </p:pic>
        <mc:AlternateContent xmlns:mc="http://schemas.openxmlformats.org/markup-compatibility/2006" xmlns:a14="http://schemas.microsoft.com/office/drawing/2010/main">
          <mc:Choice Requires="a14">
            <p:sp>
              <p:nvSpPr>
                <p:cNvPr id="97" name="TextBox 210">
                  <a:extLst>
                    <a:ext uri="{FF2B5EF4-FFF2-40B4-BE49-F238E27FC236}">
                      <a16:creationId xmlns:a16="http://schemas.microsoft.com/office/drawing/2014/main" id="{DF26FFED-9311-49AB-AE3C-E0EBE0351E9F}"/>
                    </a:ext>
                  </a:extLst>
                </p:cNvPr>
                <p:cNvSpPr txBox="1"/>
                <p:nvPr/>
              </p:nvSpPr>
              <p:spPr>
                <a:xfrm>
                  <a:off x="8347264"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𝑹</m:t>
                        </m:r>
                      </m:oMath>
                    </m:oMathPara>
                  </a14:m>
                  <a:endParaRPr lang="en-US" sz="700" b="1" dirty="0">
                    <a:solidFill>
                      <a:schemeClr val="bg1"/>
                    </a:solidFill>
                  </a:endParaRPr>
                </a:p>
              </p:txBody>
            </p:sp>
          </mc:Choice>
          <mc:Fallback xmlns="">
            <p:sp>
              <p:nvSpPr>
                <p:cNvPr id="98" name="TextBox 210">
                  <a:extLst>
                    <a:ext uri="{FF2B5EF4-FFF2-40B4-BE49-F238E27FC236}">
                      <a16:creationId xmlns:a16="http://schemas.microsoft.com/office/drawing/2014/main" id="{7796AC3C-0F31-48FF-A41B-E36E6A86CE42}"/>
                    </a:ext>
                  </a:extLst>
                </p:cNvPr>
                <p:cNvSpPr txBox="1">
                  <a:spLocks noRot="1" noChangeAspect="1" noMove="1" noResize="1" noEditPoints="1" noAdjustHandles="1" noChangeArrowheads="1" noChangeShapeType="1" noTextEdit="1"/>
                </p:cNvSpPr>
                <p:nvPr/>
              </p:nvSpPr>
              <p:spPr>
                <a:xfrm>
                  <a:off x="8347264" y="1770312"/>
                  <a:ext cx="124011" cy="200055"/>
                </a:xfrm>
                <a:prstGeom prst="rect">
                  <a:avLst/>
                </a:prstGeom>
                <a:blipFill>
                  <a:blip r:embed="rId16"/>
                  <a:stretch>
                    <a:fillRect l="-9524"/>
                  </a:stretch>
                </a:blipFill>
              </p:spPr>
              <p:txBody>
                <a:bodyPr/>
                <a:lstStyle/>
                <a:p>
                  <a:r>
                    <a:rPr lang="zh-CN" altLang="en-US">
                      <a:noFill/>
                    </a:rPr>
                    <a:t> </a:t>
                  </a:r>
                </a:p>
              </p:txBody>
            </p:sp>
          </mc:Fallback>
        </mc:AlternateContent>
      </p:grpSp>
      <p:grpSp>
        <p:nvGrpSpPr>
          <p:cNvPr id="7" name="组合 6">
            <a:extLst>
              <a:ext uri="{FF2B5EF4-FFF2-40B4-BE49-F238E27FC236}">
                <a16:creationId xmlns:a16="http://schemas.microsoft.com/office/drawing/2014/main" id="{16F42042-55AD-4F5A-85D3-7782164A7856}"/>
              </a:ext>
            </a:extLst>
          </p:cNvPr>
          <p:cNvGrpSpPr/>
          <p:nvPr/>
        </p:nvGrpSpPr>
        <p:grpSpPr>
          <a:xfrm>
            <a:off x="5821575" y="3552892"/>
            <a:ext cx="803559" cy="161253"/>
            <a:chOff x="5821575" y="3543367"/>
            <a:chExt cx="803559" cy="161253"/>
          </a:xfrm>
        </p:grpSpPr>
        <p:sp>
          <p:nvSpPr>
            <p:cNvPr id="67" name="矩形 66">
              <a:extLst>
                <a:ext uri="{FF2B5EF4-FFF2-40B4-BE49-F238E27FC236}">
                  <a16:creationId xmlns:a16="http://schemas.microsoft.com/office/drawing/2014/main" id="{AEC815D5-FFB2-4FCA-99FA-1D93402AFDCB}"/>
                </a:ext>
              </a:extLst>
            </p:cNvPr>
            <p:cNvSpPr/>
            <p:nvPr/>
          </p:nvSpPr>
          <p:spPr>
            <a:xfrm>
              <a:off x="5821575" y="3543367"/>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327E3D7B-1F9C-45F4-B72B-DB2794AFD8E5}"/>
                </a:ext>
              </a:extLst>
            </p:cNvPr>
            <p:cNvSpPr/>
            <p:nvPr/>
          </p:nvSpPr>
          <p:spPr>
            <a:xfrm>
              <a:off x="5982827" y="3543367"/>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689E9E20-DCBB-454B-9CB8-A9089019553B}"/>
                </a:ext>
              </a:extLst>
            </p:cNvPr>
            <p:cNvSpPr/>
            <p:nvPr/>
          </p:nvSpPr>
          <p:spPr>
            <a:xfrm>
              <a:off x="6144080" y="3543367"/>
              <a:ext cx="161253" cy="16125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A56606E8-41E4-4C13-9B0F-2FE9D055E72D}"/>
                </a:ext>
              </a:extLst>
            </p:cNvPr>
            <p:cNvSpPr/>
            <p:nvPr/>
          </p:nvSpPr>
          <p:spPr>
            <a:xfrm>
              <a:off x="6305332" y="3543367"/>
              <a:ext cx="161253" cy="16125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0A4CCE48-1003-45E5-91FF-FC233B0EA5B4}"/>
                </a:ext>
              </a:extLst>
            </p:cNvPr>
            <p:cNvSpPr/>
            <p:nvPr/>
          </p:nvSpPr>
          <p:spPr>
            <a:xfrm>
              <a:off x="6463881" y="3543367"/>
              <a:ext cx="161253" cy="1612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4" name="直接箭头连接符 203">
              <a:extLst>
                <a:ext uri="{FF2B5EF4-FFF2-40B4-BE49-F238E27FC236}">
                  <a16:creationId xmlns:a16="http://schemas.microsoft.com/office/drawing/2014/main" id="{C30CE644-3DB7-4DB1-9E06-A588BD08F8B6}"/>
                </a:ext>
              </a:extLst>
            </p:cNvPr>
            <p:cNvCxnSpPr>
              <a:cxnSpLocks/>
              <a:endCxn id="75" idx="3"/>
            </p:cNvCxnSpPr>
            <p:nvPr/>
          </p:nvCxnSpPr>
          <p:spPr>
            <a:xfrm>
              <a:off x="6225791" y="3622950"/>
              <a:ext cx="399343" cy="1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98" name="图片 97">
            <a:extLst>
              <a:ext uri="{FF2B5EF4-FFF2-40B4-BE49-F238E27FC236}">
                <a16:creationId xmlns:a16="http://schemas.microsoft.com/office/drawing/2014/main" id="{312CCB69-2EA9-402D-90BB-F31519BBF29A}"/>
              </a:ext>
            </a:extLst>
          </p:cNvPr>
          <p:cNvPicPr>
            <a:picLocks noChangeAspect="1"/>
          </p:cNvPicPr>
          <p:nvPr/>
        </p:nvPicPr>
        <p:blipFill>
          <a:blip r:embed="rId17"/>
          <a:stretch>
            <a:fillRect/>
          </a:stretch>
        </p:blipFill>
        <p:spPr>
          <a:xfrm>
            <a:off x="6863612" y="3472276"/>
            <a:ext cx="1876583" cy="326168"/>
          </a:xfrm>
          <a:prstGeom prst="rect">
            <a:avLst/>
          </a:prstGeom>
        </p:spPr>
      </p:pic>
      <p:sp>
        <p:nvSpPr>
          <p:cNvPr id="51" name="文本框 3">
            <a:extLst>
              <a:ext uri="{FF2B5EF4-FFF2-40B4-BE49-F238E27FC236}">
                <a16:creationId xmlns:a16="http://schemas.microsoft.com/office/drawing/2014/main" id="{53A6E226-F4CB-4321-BCB8-8226AC068E91}"/>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194509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3" name="矩形: 圆角 72">
            <a:extLst>
              <a:ext uri="{FF2B5EF4-FFF2-40B4-BE49-F238E27FC236}">
                <a16:creationId xmlns:a16="http://schemas.microsoft.com/office/drawing/2014/main" id="{AB1F6D63-6584-4CCC-A803-C300FA6041E3}"/>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74" name="矩形: 圆角 73">
            <a:extLst>
              <a:ext uri="{FF2B5EF4-FFF2-40B4-BE49-F238E27FC236}">
                <a16:creationId xmlns:a16="http://schemas.microsoft.com/office/drawing/2014/main" id="{73A713FC-FA52-4E24-B65B-2A07D88DA083}"/>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76" name="Straight Arrow Connector 34">
            <a:extLst>
              <a:ext uri="{FF2B5EF4-FFF2-40B4-BE49-F238E27FC236}">
                <a16:creationId xmlns:a16="http://schemas.microsoft.com/office/drawing/2014/main" id="{D63DFE20-E6A0-45E3-BC53-ABB587B31DA9}"/>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34">
            <a:extLst>
              <a:ext uri="{FF2B5EF4-FFF2-40B4-BE49-F238E27FC236}">
                <a16:creationId xmlns:a16="http://schemas.microsoft.com/office/drawing/2014/main" id="{E866531A-56EB-4CA9-985F-18AB679829F7}"/>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221">
            <a:extLst>
              <a:ext uri="{FF2B5EF4-FFF2-40B4-BE49-F238E27FC236}">
                <a16:creationId xmlns:a16="http://schemas.microsoft.com/office/drawing/2014/main" id="{34A9A2D8-5881-4214-BFD4-38EE1F27A604}"/>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80" name="矩形: 圆角 79">
            <a:extLst>
              <a:ext uri="{FF2B5EF4-FFF2-40B4-BE49-F238E27FC236}">
                <a16:creationId xmlns:a16="http://schemas.microsoft.com/office/drawing/2014/main" id="{656DCB4D-6341-4779-96DB-4892770A3D51}"/>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81" name="矩形: 圆角 80">
            <a:extLst>
              <a:ext uri="{FF2B5EF4-FFF2-40B4-BE49-F238E27FC236}">
                <a16:creationId xmlns:a16="http://schemas.microsoft.com/office/drawing/2014/main" id="{3C81B7DF-2DDA-4B01-8B36-A24542723D17}"/>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221">
            <a:extLst>
              <a:ext uri="{FF2B5EF4-FFF2-40B4-BE49-F238E27FC236}">
                <a16:creationId xmlns:a16="http://schemas.microsoft.com/office/drawing/2014/main" id="{B5116200-424F-49E3-ADBA-B61F9F871F22}"/>
              </a:ext>
            </a:extLst>
          </p:cNvPr>
          <p:cNvCxnSpPr>
            <a:cxnSpLocks/>
            <a:stCxn id="73" idx="3"/>
            <a:endCxn id="80"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7"/>
                <a:stretch>
                  <a:fillRect l="-5814" t="-30556" r="-17442" b="-125000"/>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0C8E8E09-FABF-4E41-B495-C1CD5AB03FA6}"/>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90" name="TextBox 209">
                  <a:extLst>
                    <a:ext uri="{FF2B5EF4-FFF2-40B4-BE49-F238E27FC236}">
                      <a16:creationId xmlns:a16="http://schemas.microsoft.com/office/drawing/2014/main" id="{44EA91EF-11DA-46EE-9E59-3D96D66A5295}"/>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8"/>
                  <a:stretch>
                    <a:fillRect l="-19048"/>
                  </a:stretch>
                </a:blipFill>
              </p:spPr>
              <p:txBody>
                <a:bodyPr/>
                <a:lstStyle/>
                <a:p>
                  <a:r>
                    <a:rPr lang="zh-CN" altLang="en-US">
                      <a:noFill/>
                    </a:rPr>
                    <a:t> </a:t>
                  </a:r>
                </a:p>
              </p:txBody>
            </p:sp>
          </mc:Fallback>
        </mc:AlternateContent>
        <p:pic>
          <p:nvPicPr>
            <p:cNvPr id="94" name="Picture 195">
              <a:extLst>
                <a:ext uri="{FF2B5EF4-FFF2-40B4-BE49-F238E27FC236}">
                  <a16:creationId xmlns:a16="http://schemas.microsoft.com/office/drawing/2014/main" id="{0E469450-A179-4474-AA52-127874FB7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95" name="TextBox 209">
                  <a:extLst>
                    <a:ext uri="{FF2B5EF4-FFF2-40B4-BE49-F238E27FC236}">
                      <a16:creationId xmlns:a16="http://schemas.microsoft.com/office/drawing/2014/main" id="{EB9EE46B-234C-4CCF-A4AB-E39E778656EB}"/>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0"/>
                  <a:stretch>
                    <a:fillRect l="-20000"/>
                  </a:stretch>
                </a:blipFill>
              </p:spPr>
              <p:txBody>
                <a:bodyPr/>
                <a:lstStyle/>
                <a:p>
                  <a:r>
                    <a:rPr lang="zh-CN" altLang="en-US">
                      <a:noFill/>
                    </a:rPr>
                    <a:t> </a:t>
                  </a:r>
                </a:p>
              </p:txBody>
            </p:sp>
          </mc:Fallback>
        </mc:AlternateContent>
      </p:grpSp>
      <p:grpSp>
        <p:nvGrpSpPr>
          <p:cNvPr id="9" name="组合 8">
            <a:extLst>
              <a:ext uri="{FF2B5EF4-FFF2-40B4-BE49-F238E27FC236}">
                <a16:creationId xmlns:a16="http://schemas.microsoft.com/office/drawing/2014/main" id="{77039713-2F40-4AF8-86B3-38FB114D177E}"/>
              </a:ext>
            </a:extLst>
          </p:cNvPr>
          <p:cNvGrpSpPr/>
          <p:nvPr/>
        </p:nvGrpSpPr>
        <p:grpSpPr>
          <a:xfrm>
            <a:off x="581220" y="3411692"/>
            <a:ext cx="1236052" cy="834678"/>
            <a:chOff x="581220" y="3411692"/>
            <a:chExt cx="1236052" cy="834678"/>
          </a:xfrm>
        </p:grpSpPr>
        <p:pic>
          <p:nvPicPr>
            <p:cNvPr id="99" name="Picture 194">
              <a:extLst>
                <a:ext uri="{FF2B5EF4-FFF2-40B4-BE49-F238E27FC236}">
                  <a16:creationId xmlns:a16="http://schemas.microsoft.com/office/drawing/2014/main" id="{169D50D6-6F7F-4D0D-9A28-688AE06937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1220" y="3411692"/>
              <a:ext cx="1236052" cy="820815"/>
            </a:xfrm>
            <a:prstGeom prst="rect">
              <a:avLst/>
            </a:prstGeom>
          </p:spPr>
        </p:pic>
        <mc:AlternateContent xmlns:mc="http://schemas.openxmlformats.org/markup-compatibility/2006" xmlns:a14="http://schemas.microsoft.com/office/drawing/2010/main">
          <mc:Choice Requires="a14">
            <p:sp>
              <p:nvSpPr>
                <p:cNvPr id="100" name="TextBox 206">
                  <a:extLst>
                    <a:ext uri="{FF2B5EF4-FFF2-40B4-BE49-F238E27FC236}">
                      <a16:creationId xmlns:a16="http://schemas.microsoft.com/office/drawing/2014/main" id="{B4550EC2-008E-413D-A8E2-1B7B1BC68100}"/>
                    </a:ext>
                  </a:extLst>
                </p:cNvPr>
                <p:cNvSpPr txBox="1"/>
                <p:nvPr/>
              </p:nvSpPr>
              <p:spPr>
                <a:xfrm>
                  <a:off x="1533091"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tx1"/>
                            </a:solidFill>
                            <a:latin typeface="Cambria Math" panose="02040503050406030204" pitchFamily="18" charset="0"/>
                          </a:rPr>
                          <m:t>𝑬</m:t>
                        </m:r>
                        <m:r>
                          <a:rPr lang="en-US" sz="700" b="1" i="1" smtClean="0">
                            <a:solidFill>
                              <a:schemeClr val="tx1"/>
                            </a:solidFill>
                            <a:latin typeface="Cambria Math" panose="02040503050406030204" pitchFamily="18" charset="0"/>
                          </a:rPr>
                          <m:t>(</m:t>
                        </m:r>
                        <m:r>
                          <a:rPr lang="en-US" sz="700" b="1" i="1" smtClean="0">
                            <a:solidFill>
                              <a:schemeClr val="tx1"/>
                            </a:solidFill>
                            <a:latin typeface="Cambria Math" panose="02040503050406030204" pitchFamily="18" charset="0"/>
                          </a:rPr>
                          <m:t>𝑰</m:t>
                        </m:r>
                        <m:r>
                          <a:rPr lang="en-US" sz="700" b="1" i="1" smtClean="0">
                            <a:solidFill>
                              <a:schemeClr val="tx1"/>
                            </a:solidFill>
                            <a:latin typeface="Cambria Math" panose="02040503050406030204" pitchFamily="18" charset="0"/>
                          </a:rPr>
                          <m:t>)</m:t>
                        </m:r>
                      </m:oMath>
                    </m:oMathPara>
                  </a14:m>
                  <a:endParaRPr lang="en-US" sz="700" b="1" dirty="0">
                    <a:solidFill>
                      <a:schemeClr val="tx1"/>
                    </a:solidFill>
                  </a:endParaRPr>
                </a:p>
              </p:txBody>
            </p:sp>
          </mc:Choice>
          <mc:Fallback xmlns="">
            <p:sp>
              <p:nvSpPr>
                <p:cNvPr id="100" name="TextBox 206">
                  <a:extLst>
                    <a:ext uri="{FF2B5EF4-FFF2-40B4-BE49-F238E27FC236}">
                      <a16:creationId xmlns:a16="http://schemas.microsoft.com/office/drawing/2014/main" id="{B4550EC2-008E-413D-A8E2-1B7B1BC68100}"/>
                    </a:ext>
                  </a:extLst>
                </p:cNvPr>
                <p:cNvSpPr txBox="1">
                  <a:spLocks noRot="1" noChangeAspect="1" noMove="1" noResize="1" noEditPoints="1" noAdjustHandles="1" noChangeArrowheads="1" noChangeShapeType="1" noTextEdit="1"/>
                </p:cNvSpPr>
                <p:nvPr/>
              </p:nvSpPr>
              <p:spPr>
                <a:xfrm>
                  <a:off x="1533091" y="4046315"/>
                  <a:ext cx="264478" cy="200055"/>
                </a:xfrm>
                <a:prstGeom prst="rect">
                  <a:avLst/>
                </a:prstGeom>
                <a:blipFill>
                  <a:blip r:embed="rId12"/>
                  <a:stretch>
                    <a:fillRect/>
                  </a:stretch>
                </a:blipFill>
              </p:spPr>
              <p:txBody>
                <a:bodyPr/>
                <a:lstStyle/>
                <a:p>
                  <a:r>
                    <a:rPr lang="zh-CN" altLang="en-US">
                      <a:noFill/>
                    </a:rPr>
                    <a:t> </a:t>
                  </a:r>
                </a:p>
              </p:txBody>
            </p:sp>
          </mc:Fallback>
        </mc:AlternateContent>
      </p:grpSp>
      <p:grpSp>
        <p:nvGrpSpPr>
          <p:cNvPr id="8" name="组合 7">
            <a:extLst>
              <a:ext uri="{FF2B5EF4-FFF2-40B4-BE49-F238E27FC236}">
                <a16:creationId xmlns:a16="http://schemas.microsoft.com/office/drawing/2014/main" id="{28D87ADF-2CE5-4888-B1C0-9A1BA3607F02}"/>
              </a:ext>
            </a:extLst>
          </p:cNvPr>
          <p:cNvGrpSpPr/>
          <p:nvPr/>
        </p:nvGrpSpPr>
        <p:grpSpPr>
          <a:xfrm>
            <a:off x="2945077" y="3411692"/>
            <a:ext cx="1274201" cy="834678"/>
            <a:chOff x="2945077" y="3411692"/>
            <a:chExt cx="1274201" cy="834678"/>
          </a:xfrm>
        </p:grpSpPr>
        <p:pic>
          <p:nvPicPr>
            <p:cNvPr id="101" name="Picture 193">
              <a:extLst>
                <a:ext uri="{FF2B5EF4-FFF2-40B4-BE49-F238E27FC236}">
                  <a16:creationId xmlns:a16="http://schemas.microsoft.com/office/drawing/2014/main" id="{4DD1FB7D-30DE-40A0-AA61-030055294E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5077" y="3411692"/>
              <a:ext cx="1236052" cy="820815"/>
            </a:xfrm>
            <a:prstGeom prst="rect">
              <a:avLst/>
            </a:prstGeom>
          </p:spPr>
        </p:pic>
        <mc:AlternateContent xmlns:mc="http://schemas.openxmlformats.org/markup-compatibility/2006" xmlns:a14="http://schemas.microsoft.com/office/drawing/2010/main">
          <mc:Choice Requires="a14">
            <p:sp>
              <p:nvSpPr>
                <p:cNvPr id="102" name="TextBox 207">
                  <a:extLst>
                    <a:ext uri="{FF2B5EF4-FFF2-40B4-BE49-F238E27FC236}">
                      <a16:creationId xmlns:a16="http://schemas.microsoft.com/office/drawing/2014/main" id="{F8F2AF34-104D-4700-B030-C837F1E7D134}"/>
                    </a:ext>
                  </a:extLst>
                </p:cNvPr>
                <p:cNvSpPr txBox="1"/>
                <p:nvPr/>
              </p:nvSpPr>
              <p:spPr>
                <a:xfrm>
                  <a:off x="3954800"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latin typeface="Cambria Math" panose="02040503050406030204" pitchFamily="18" charset="0"/>
                          </a:rPr>
                          <m:t>𝑬</m:t>
                        </m:r>
                        <m:r>
                          <a:rPr lang="en-US" sz="700" b="1" i="1" smtClean="0">
                            <a:latin typeface="Cambria Math" panose="02040503050406030204" pitchFamily="18" charset="0"/>
                          </a:rPr>
                          <m:t>′</m:t>
                        </m:r>
                      </m:oMath>
                    </m:oMathPara>
                  </a14:m>
                  <a:endParaRPr lang="en-US" sz="700" b="1" dirty="0"/>
                </a:p>
              </p:txBody>
            </p:sp>
          </mc:Choice>
          <mc:Fallback xmlns="">
            <p:sp>
              <p:nvSpPr>
                <p:cNvPr id="102" name="TextBox 207">
                  <a:extLst>
                    <a:ext uri="{FF2B5EF4-FFF2-40B4-BE49-F238E27FC236}">
                      <a16:creationId xmlns:a16="http://schemas.microsoft.com/office/drawing/2014/main" id="{F8F2AF34-104D-4700-B030-C837F1E7D134}"/>
                    </a:ext>
                  </a:extLst>
                </p:cNvPr>
                <p:cNvSpPr txBox="1">
                  <a:spLocks noRot="1" noChangeAspect="1" noMove="1" noResize="1" noEditPoints="1" noAdjustHandles="1" noChangeArrowheads="1" noChangeShapeType="1" noTextEdit="1"/>
                </p:cNvSpPr>
                <p:nvPr/>
              </p:nvSpPr>
              <p:spPr>
                <a:xfrm>
                  <a:off x="3954800" y="4046315"/>
                  <a:ext cx="264478" cy="200055"/>
                </a:xfrm>
                <a:prstGeom prst="rect">
                  <a:avLst/>
                </a:prstGeom>
                <a:blipFill>
                  <a:blip r:embed="rId14"/>
                  <a:stretch>
                    <a:fillRect/>
                  </a:stretch>
                </a:blipFill>
              </p:spPr>
              <p:txBody>
                <a:bodyPr/>
                <a:lstStyle/>
                <a:p>
                  <a:r>
                    <a:rPr lang="zh-CN" altLang="en-US">
                      <a:noFill/>
                    </a:rPr>
                    <a:t> </a:t>
                  </a:r>
                </a:p>
              </p:txBody>
            </p:sp>
          </mc:Fallback>
        </mc:AlternateContent>
      </p:grpSp>
      <p:sp>
        <p:nvSpPr>
          <p:cNvPr id="125" name="Right Bracket 101">
            <a:extLst>
              <a:ext uri="{FF2B5EF4-FFF2-40B4-BE49-F238E27FC236}">
                <a16:creationId xmlns:a16="http://schemas.microsoft.com/office/drawing/2014/main" id="{3E692C9F-D801-49F7-8EA4-11F9A216E956}"/>
              </a:ext>
            </a:extLst>
          </p:cNvPr>
          <p:cNvSpPr/>
          <p:nvPr/>
        </p:nvSpPr>
        <p:spPr>
          <a:xfrm>
            <a:off x="5308953" y="2301378"/>
            <a:ext cx="684374"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33" name="Straight Arrow Connector 151">
            <a:extLst>
              <a:ext uri="{FF2B5EF4-FFF2-40B4-BE49-F238E27FC236}">
                <a16:creationId xmlns:a16="http://schemas.microsoft.com/office/drawing/2014/main" id="{26972CFD-DB9E-4B9B-A00D-E6D670B6FF3F}"/>
              </a:ext>
            </a:extLst>
          </p:cNvPr>
          <p:cNvCxnSpPr>
            <a:cxnSpLocks/>
          </p:cNvCxnSpPr>
          <p:nvPr/>
        </p:nvCxnSpPr>
        <p:spPr>
          <a:xfrm>
            <a:off x="4193002" y="3037883"/>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Arrow Connector 221">
            <a:extLst>
              <a:ext uri="{FF2B5EF4-FFF2-40B4-BE49-F238E27FC236}">
                <a16:creationId xmlns:a16="http://schemas.microsoft.com/office/drawing/2014/main" id="{4BBACDF4-CAC9-4FF8-8EF1-6F51675B03C1}"/>
              </a:ext>
            </a:extLst>
          </p:cNvPr>
          <p:cNvCxnSpPr>
            <a:cxnSpLocks/>
            <a:stCxn id="132" idx="3"/>
            <a:endCxn id="81" idx="1"/>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221">
            <a:extLst>
              <a:ext uri="{FF2B5EF4-FFF2-40B4-BE49-F238E27FC236}">
                <a16:creationId xmlns:a16="http://schemas.microsoft.com/office/drawing/2014/main" id="{1B5239EC-29C6-4F42-9517-1F0CE76310E2}"/>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9607572D-C2C0-4D3C-914A-82CC05E90416}"/>
              </a:ext>
            </a:extLst>
          </p:cNvPr>
          <p:cNvGrpSpPr/>
          <p:nvPr/>
        </p:nvGrpSpPr>
        <p:grpSpPr>
          <a:xfrm>
            <a:off x="5821575" y="4188379"/>
            <a:ext cx="803559" cy="806265"/>
            <a:chOff x="5821575" y="4188379"/>
            <a:chExt cx="803559" cy="806265"/>
          </a:xfrm>
        </p:grpSpPr>
        <p:sp>
          <p:nvSpPr>
            <p:cNvPr id="175" name="矩形 174">
              <a:extLst>
                <a:ext uri="{FF2B5EF4-FFF2-40B4-BE49-F238E27FC236}">
                  <a16:creationId xmlns:a16="http://schemas.microsoft.com/office/drawing/2014/main" id="{224C6145-3242-45D5-95CE-F14B7B9C307D}"/>
                </a:ext>
              </a:extLst>
            </p:cNvPr>
            <p:cNvSpPr/>
            <p:nvPr/>
          </p:nvSpPr>
          <p:spPr>
            <a:xfrm>
              <a:off x="5821575" y="4188379"/>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5">
              <a:extLst>
                <a:ext uri="{FF2B5EF4-FFF2-40B4-BE49-F238E27FC236}">
                  <a16:creationId xmlns:a16="http://schemas.microsoft.com/office/drawing/2014/main" id="{8AB1BE79-01BB-4212-8BAA-C2CE50D67A7D}"/>
                </a:ext>
              </a:extLst>
            </p:cNvPr>
            <p:cNvSpPr/>
            <p:nvPr/>
          </p:nvSpPr>
          <p:spPr>
            <a:xfrm>
              <a:off x="5982827" y="4188379"/>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6">
              <a:extLst>
                <a:ext uri="{FF2B5EF4-FFF2-40B4-BE49-F238E27FC236}">
                  <a16:creationId xmlns:a16="http://schemas.microsoft.com/office/drawing/2014/main" id="{4220B5FF-1847-4996-9D8F-BC91FA48E8B9}"/>
                </a:ext>
              </a:extLst>
            </p:cNvPr>
            <p:cNvSpPr/>
            <p:nvPr/>
          </p:nvSpPr>
          <p:spPr>
            <a:xfrm>
              <a:off x="6144080" y="4188379"/>
              <a:ext cx="161253" cy="1612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7">
              <a:extLst>
                <a:ext uri="{FF2B5EF4-FFF2-40B4-BE49-F238E27FC236}">
                  <a16:creationId xmlns:a16="http://schemas.microsoft.com/office/drawing/2014/main" id="{A179C7CA-D6D0-40EC-AAAB-B2DE143CCA60}"/>
                </a:ext>
              </a:extLst>
            </p:cNvPr>
            <p:cNvSpPr/>
            <p:nvPr/>
          </p:nvSpPr>
          <p:spPr>
            <a:xfrm>
              <a:off x="6305332" y="4188379"/>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8">
              <a:extLst>
                <a:ext uri="{FF2B5EF4-FFF2-40B4-BE49-F238E27FC236}">
                  <a16:creationId xmlns:a16="http://schemas.microsoft.com/office/drawing/2014/main" id="{C687BE7C-950C-41F0-BCE0-2772B3556B2C}"/>
                </a:ext>
              </a:extLst>
            </p:cNvPr>
            <p:cNvSpPr/>
            <p:nvPr/>
          </p:nvSpPr>
          <p:spPr>
            <a:xfrm>
              <a:off x="6463881" y="4188379"/>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79">
              <a:extLst>
                <a:ext uri="{FF2B5EF4-FFF2-40B4-BE49-F238E27FC236}">
                  <a16:creationId xmlns:a16="http://schemas.microsoft.com/office/drawing/2014/main" id="{8E52DE33-834A-4FD1-8E13-8306AEFD1171}"/>
                </a:ext>
              </a:extLst>
            </p:cNvPr>
            <p:cNvSpPr/>
            <p:nvPr/>
          </p:nvSpPr>
          <p:spPr>
            <a:xfrm>
              <a:off x="5821575" y="4349632"/>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a:extLst>
                <a:ext uri="{FF2B5EF4-FFF2-40B4-BE49-F238E27FC236}">
                  <a16:creationId xmlns:a16="http://schemas.microsoft.com/office/drawing/2014/main" id="{1BC657F9-3B45-431E-82D9-FEE280000EA0}"/>
                </a:ext>
              </a:extLst>
            </p:cNvPr>
            <p:cNvSpPr/>
            <p:nvPr/>
          </p:nvSpPr>
          <p:spPr>
            <a:xfrm>
              <a:off x="5982827" y="4349632"/>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a:extLst>
                <a:ext uri="{FF2B5EF4-FFF2-40B4-BE49-F238E27FC236}">
                  <a16:creationId xmlns:a16="http://schemas.microsoft.com/office/drawing/2014/main" id="{B9921AA6-1DAF-4281-AFE3-355388B361E3}"/>
                </a:ext>
              </a:extLst>
            </p:cNvPr>
            <p:cNvSpPr/>
            <p:nvPr/>
          </p:nvSpPr>
          <p:spPr>
            <a:xfrm>
              <a:off x="6144080" y="4349632"/>
              <a:ext cx="161253" cy="16125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a:extLst>
                <a:ext uri="{FF2B5EF4-FFF2-40B4-BE49-F238E27FC236}">
                  <a16:creationId xmlns:a16="http://schemas.microsoft.com/office/drawing/2014/main" id="{72314548-6534-4470-8283-89BFCDA25F4E}"/>
                </a:ext>
              </a:extLst>
            </p:cNvPr>
            <p:cNvSpPr/>
            <p:nvPr/>
          </p:nvSpPr>
          <p:spPr>
            <a:xfrm>
              <a:off x="6305332" y="4349632"/>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a:extLst>
                <a:ext uri="{FF2B5EF4-FFF2-40B4-BE49-F238E27FC236}">
                  <a16:creationId xmlns:a16="http://schemas.microsoft.com/office/drawing/2014/main" id="{C4EA11ED-6E9B-4414-BA15-C3E862910A18}"/>
                </a:ext>
              </a:extLst>
            </p:cNvPr>
            <p:cNvSpPr/>
            <p:nvPr/>
          </p:nvSpPr>
          <p:spPr>
            <a:xfrm>
              <a:off x="6463881" y="4349632"/>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4">
              <a:extLst>
                <a:ext uri="{FF2B5EF4-FFF2-40B4-BE49-F238E27FC236}">
                  <a16:creationId xmlns:a16="http://schemas.microsoft.com/office/drawing/2014/main" id="{401B12B7-E71C-44D0-8CA0-9CB9DE46CE41}"/>
                </a:ext>
              </a:extLst>
            </p:cNvPr>
            <p:cNvSpPr/>
            <p:nvPr/>
          </p:nvSpPr>
          <p:spPr>
            <a:xfrm>
              <a:off x="5821575" y="4510885"/>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5">
              <a:extLst>
                <a:ext uri="{FF2B5EF4-FFF2-40B4-BE49-F238E27FC236}">
                  <a16:creationId xmlns:a16="http://schemas.microsoft.com/office/drawing/2014/main" id="{5665506D-2A95-49EA-9193-E9BFEAFF642C}"/>
                </a:ext>
              </a:extLst>
            </p:cNvPr>
            <p:cNvSpPr/>
            <p:nvPr/>
          </p:nvSpPr>
          <p:spPr>
            <a:xfrm>
              <a:off x="5982827" y="4510885"/>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6">
              <a:extLst>
                <a:ext uri="{FF2B5EF4-FFF2-40B4-BE49-F238E27FC236}">
                  <a16:creationId xmlns:a16="http://schemas.microsoft.com/office/drawing/2014/main" id="{574C3E9F-9B1F-4FFE-8814-B4C5426E78A6}"/>
                </a:ext>
              </a:extLst>
            </p:cNvPr>
            <p:cNvSpPr/>
            <p:nvPr/>
          </p:nvSpPr>
          <p:spPr>
            <a:xfrm>
              <a:off x="6144080" y="4510885"/>
              <a:ext cx="161253" cy="16125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7">
              <a:extLst>
                <a:ext uri="{FF2B5EF4-FFF2-40B4-BE49-F238E27FC236}">
                  <a16:creationId xmlns:a16="http://schemas.microsoft.com/office/drawing/2014/main" id="{CE5F481F-5618-404B-861D-3766872FDA1A}"/>
                </a:ext>
              </a:extLst>
            </p:cNvPr>
            <p:cNvSpPr/>
            <p:nvPr/>
          </p:nvSpPr>
          <p:spPr>
            <a:xfrm>
              <a:off x="6305332" y="4510885"/>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a:extLst>
                <a:ext uri="{FF2B5EF4-FFF2-40B4-BE49-F238E27FC236}">
                  <a16:creationId xmlns:a16="http://schemas.microsoft.com/office/drawing/2014/main" id="{AEA83D56-C582-4E08-A5E4-41A83FFFEB92}"/>
                </a:ext>
              </a:extLst>
            </p:cNvPr>
            <p:cNvSpPr/>
            <p:nvPr/>
          </p:nvSpPr>
          <p:spPr>
            <a:xfrm>
              <a:off x="6463881" y="4510885"/>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a:extLst>
                <a:ext uri="{FF2B5EF4-FFF2-40B4-BE49-F238E27FC236}">
                  <a16:creationId xmlns:a16="http://schemas.microsoft.com/office/drawing/2014/main" id="{3D7E57D4-1A37-4EA6-9B17-0E581FFA6644}"/>
                </a:ext>
              </a:extLst>
            </p:cNvPr>
            <p:cNvSpPr/>
            <p:nvPr/>
          </p:nvSpPr>
          <p:spPr>
            <a:xfrm>
              <a:off x="5821575"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0">
              <a:extLst>
                <a:ext uri="{FF2B5EF4-FFF2-40B4-BE49-F238E27FC236}">
                  <a16:creationId xmlns:a16="http://schemas.microsoft.com/office/drawing/2014/main" id="{240DA9B3-E0E9-467E-9ACA-30988432D933}"/>
                </a:ext>
              </a:extLst>
            </p:cNvPr>
            <p:cNvSpPr/>
            <p:nvPr/>
          </p:nvSpPr>
          <p:spPr>
            <a:xfrm>
              <a:off x="5982827"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1">
              <a:extLst>
                <a:ext uri="{FF2B5EF4-FFF2-40B4-BE49-F238E27FC236}">
                  <a16:creationId xmlns:a16="http://schemas.microsoft.com/office/drawing/2014/main" id="{BCF33259-50ED-4D3C-A6A2-ED2E71AC72AA}"/>
                </a:ext>
              </a:extLst>
            </p:cNvPr>
            <p:cNvSpPr/>
            <p:nvPr/>
          </p:nvSpPr>
          <p:spPr>
            <a:xfrm>
              <a:off x="6144080"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a:extLst>
                <a:ext uri="{FF2B5EF4-FFF2-40B4-BE49-F238E27FC236}">
                  <a16:creationId xmlns:a16="http://schemas.microsoft.com/office/drawing/2014/main" id="{61E5BD01-A71C-4D1D-A7EB-F826056AB574}"/>
                </a:ext>
              </a:extLst>
            </p:cNvPr>
            <p:cNvSpPr/>
            <p:nvPr/>
          </p:nvSpPr>
          <p:spPr>
            <a:xfrm>
              <a:off x="6305332"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a:extLst>
                <a:ext uri="{FF2B5EF4-FFF2-40B4-BE49-F238E27FC236}">
                  <a16:creationId xmlns:a16="http://schemas.microsoft.com/office/drawing/2014/main" id="{EA3001C9-4FDE-4354-BC3D-9C10D9DB58F0}"/>
                </a:ext>
              </a:extLst>
            </p:cNvPr>
            <p:cNvSpPr/>
            <p:nvPr/>
          </p:nvSpPr>
          <p:spPr>
            <a:xfrm>
              <a:off x="6463881"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a:extLst>
                <a:ext uri="{FF2B5EF4-FFF2-40B4-BE49-F238E27FC236}">
                  <a16:creationId xmlns:a16="http://schemas.microsoft.com/office/drawing/2014/main" id="{7F5DF847-208E-4E3C-BBAB-8C072176E57A}"/>
                </a:ext>
              </a:extLst>
            </p:cNvPr>
            <p:cNvSpPr/>
            <p:nvPr/>
          </p:nvSpPr>
          <p:spPr>
            <a:xfrm>
              <a:off x="5821575"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a:extLst>
                <a:ext uri="{FF2B5EF4-FFF2-40B4-BE49-F238E27FC236}">
                  <a16:creationId xmlns:a16="http://schemas.microsoft.com/office/drawing/2014/main" id="{61FF1272-0594-45F8-9E3F-D5EE757A32E0}"/>
                </a:ext>
              </a:extLst>
            </p:cNvPr>
            <p:cNvSpPr/>
            <p:nvPr/>
          </p:nvSpPr>
          <p:spPr>
            <a:xfrm>
              <a:off x="5982827"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6">
              <a:extLst>
                <a:ext uri="{FF2B5EF4-FFF2-40B4-BE49-F238E27FC236}">
                  <a16:creationId xmlns:a16="http://schemas.microsoft.com/office/drawing/2014/main" id="{A82A3828-AE3F-4DBF-96B5-00C281DBAF46}"/>
                </a:ext>
              </a:extLst>
            </p:cNvPr>
            <p:cNvSpPr/>
            <p:nvPr/>
          </p:nvSpPr>
          <p:spPr>
            <a:xfrm>
              <a:off x="6144080"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7">
              <a:extLst>
                <a:ext uri="{FF2B5EF4-FFF2-40B4-BE49-F238E27FC236}">
                  <a16:creationId xmlns:a16="http://schemas.microsoft.com/office/drawing/2014/main" id="{6C3A7BE7-0BDD-4621-B57B-9C32DFBC7698}"/>
                </a:ext>
              </a:extLst>
            </p:cNvPr>
            <p:cNvSpPr/>
            <p:nvPr/>
          </p:nvSpPr>
          <p:spPr>
            <a:xfrm>
              <a:off x="6305332"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8">
              <a:extLst>
                <a:ext uri="{FF2B5EF4-FFF2-40B4-BE49-F238E27FC236}">
                  <a16:creationId xmlns:a16="http://schemas.microsoft.com/office/drawing/2014/main" id="{D9E78909-C7C6-4E48-9ECB-5CADD2B6E670}"/>
                </a:ext>
              </a:extLst>
            </p:cNvPr>
            <p:cNvSpPr/>
            <p:nvPr/>
          </p:nvSpPr>
          <p:spPr>
            <a:xfrm>
              <a:off x="6463881"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0" name="直接箭头连接符 199">
              <a:extLst>
                <a:ext uri="{FF2B5EF4-FFF2-40B4-BE49-F238E27FC236}">
                  <a16:creationId xmlns:a16="http://schemas.microsoft.com/office/drawing/2014/main" id="{B15FD068-6A07-4FD2-AB6C-88A6913E3E38}"/>
                </a:ext>
              </a:extLst>
            </p:cNvPr>
            <p:cNvCxnSpPr>
              <a:cxnSpLocks/>
              <a:endCxn id="177" idx="0"/>
            </p:cNvCxnSpPr>
            <p:nvPr/>
          </p:nvCxnSpPr>
          <p:spPr>
            <a:xfrm flipV="1">
              <a:off x="6221023" y="4188379"/>
              <a:ext cx="3684" cy="403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402B4097-EA93-4A3D-8F87-EE11227AD1DD}"/>
              </a:ext>
            </a:extLst>
          </p:cNvPr>
          <p:cNvGrpSpPr/>
          <p:nvPr/>
        </p:nvGrpSpPr>
        <p:grpSpPr>
          <a:xfrm>
            <a:off x="6783682" y="4188379"/>
            <a:ext cx="803559" cy="806265"/>
            <a:chOff x="6783682" y="4188379"/>
            <a:chExt cx="803559" cy="806265"/>
          </a:xfrm>
        </p:grpSpPr>
        <p:sp>
          <p:nvSpPr>
            <p:cNvPr id="149" name="矩形 148">
              <a:extLst>
                <a:ext uri="{FF2B5EF4-FFF2-40B4-BE49-F238E27FC236}">
                  <a16:creationId xmlns:a16="http://schemas.microsoft.com/office/drawing/2014/main" id="{23FC7AC1-E678-4FCE-B3A3-1F56E944B330}"/>
                </a:ext>
              </a:extLst>
            </p:cNvPr>
            <p:cNvSpPr/>
            <p:nvPr/>
          </p:nvSpPr>
          <p:spPr>
            <a:xfrm>
              <a:off x="6783682" y="4188379"/>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a:extLst>
                <a:ext uri="{FF2B5EF4-FFF2-40B4-BE49-F238E27FC236}">
                  <a16:creationId xmlns:a16="http://schemas.microsoft.com/office/drawing/2014/main" id="{3360E11F-453F-4030-AC8A-0D8FD4CD2BB0}"/>
                </a:ext>
              </a:extLst>
            </p:cNvPr>
            <p:cNvSpPr/>
            <p:nvPr/>
          </p:nvSpPr>
          <p:spPr>
            <a:xfrm>
              <a:off x="6944934" y="4188379"/>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a:extLst>
                <a:ext uri="{FF2B5EF4-FFF2-40B4-BE49-F238E27FC236}">
                  <a16:creationId xmlns:a16="http://schemas.microsoft.com/office/drawing/2014/main" id="{DD083D82-4DF8-4A49-A19B-10B20AD01455}"/>
                </a:ext>
              </a:extLst>
            </p:cNvPr>
            <p:cNvSpPr/>
            <p:nvPr/>
          </p:nvSpPr>
          <p:spPr>
            <a:xfrm>
              <a:off x="7106187" y="4188379"/>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a:extLst>
                <a:ext uri="{FF2B5EF4-FFF2-40B4-BE49-F238E27FC236}">
                  <a16:creationId xmlns:a16="http://schemas.microsoft.com/office/drawing/2014/main" id="{0BD3BEE5-33DD-4455-8984-D4AB7C56BD09}"/>
                </a:ext>
              </a:extLst>
            </p:cNvPr>
            <p:cNvSpPr/>
            <p:nvPr/>
          </p:nvSpPr>
          <p:spPr>
            <a:xfrm>
              <a:off x="7267439" y="4188379"/>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a:extLst>
                <a:ext uri="{FF2B5EF4-FFF2-40B4-BE49-F238E27FC236}">
                  <a16:creationId xmlns:a16="http://schemas.microsoft.com/office/drawing/2014/main" id="{3A3E7202-600E-4D54-BA22-EFF623A156F7}"/>
                </a:ext>
              </a:extLst>
            </p:cNvPr>
            <p:cNvSpPr/>
            <p:nvPr/>
          </p:nvSpPr>
          <p:spPr>
            <a:xfrm>
              <a:off x="7425988" y="4188379"/>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a:extLst>
                <a:ext uri="{FF2B5EF4-FFF2-40B4-BE49-F238E27FC236}">
                  <a16:creationId xmlns:a16="http://schemas.microsoft.com/office/drawing/2014/main" id="{36DB31BA-BF9A-421D-B4C4-46569476A23B}"/>
                </a:ext>
              </a:extLst>
            </p:cNvPr>
            <p:cNvSpPr/>
            <p:nvPr/>
          </p:nvSpPr>
          <p:spPr>
            <a:xfrm>
              <a:off x="6783682" y="4349632"/>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4">
              <a:extLst>
                <a:ext uri="{FF2B5EF4-FFF2-40B4-BE49-F238E27FC236}">
                  <a16:creationId xmlns:a16="http://schemas.microsoft.com/office/drawing/2014/main" id="{FFBC3270-2082-4F1F-968D-F2EBB41C9BE7}"/>
                </a:ext>
              </a:extLst>
            </p:cNvPr>
            <p:cNvSpPr/>
            <p:nvPr/>
          </p:nvSpPr>
          <p:spPr>
            <a:xfrm>
              <a:off x="6944934" y="4349632"/>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a:extLst>
                <a:ext uri="{FF2B5EF4-FFF2-40B4-BE49-F238E27FC236}">
                  <a16:creationId xmlns:a16="http://schemas.microsoft.com/office/drawing/2014/main" id="{FE0F0C3A-ABBC-4F82-B408-A41B094EA160}"/>
                </a:ext>
              </a:extLst>
            </p:cNvPr>
            <p:cNvSpPr/>
            <p:nvPr/>
          </p:nvSpPr>
          <p:spPr>
            <a:xfrm>
              <a:off x="7106187" y="4349632"/>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a:extLst>
                <a:ext uri="{FF2B5EF4-FFF2-40B4-BE49-F238E27FC236}">
                  <a16:creationId xmlns:a16="http://schemas.microsoft.com/office/drawing/2014/main" id="{D73FA442-D65D-4A2A-AEFB-1AC83887661E}"/>
                </a:ext>
              </a:extLst>
            </p:cNvPr>
            <p:cNvSpPr/>
            <p:nvPr/>
          </p:nvSpPr>
          <p:spPr>
            <a:xfrm>
              <a:off x="7267439" y="4349632"/>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a:extLst>
                <a:ext uri="{FF2B5EF4-FFF2-40B4-BE49-F238E27FC236}">
                  <a16:creationId xmlns:a16="http://schemas.microsoft.com/office/drawing/2014/main" id="{8DCA6CC6-07BC-4D24-99C4-6A5A704F9F4C}"/>
                </a:ext>
              </a:extLst>
            </p:cNvPr>
            <p:cNvSpPr/>
            <p:nvPr/>
          </p:nvSpPr>
          <p:spPr>
            <a:xfrm>
              <a:off x="7425988" y="4349632"/>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8">
              <a:extLst>
                <a:ext uri="{FF2B5EF4-FFF2-40B4-BE49-F238E27FC236}">
                  <a16:creationId xmlns:a16="http://schemas.microsoft.com/office/drawing/2014/main" id="{BECD2833-17C8-4580-8490-B1C783A25983}"/>
                </a:ext>
              </a:extLst>
            </p:cNvPr>
            <p:cNvSpPr/>
            <p:nvPr/>
          </p:nvSpPr>
          <p:spPr>
            <a:xfrm>
              <a:off x="6783682" y="4510885"/>
              <a:ext cx="161253" cy="1612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59">
              <a:extLst>
                <a:ext uri="{FF2B5EF4-FFF2-40B4-BE49-F238E27FC236}">
                  <a16:creationId xmlns:a16="http://schemas.microsoft.com/office/drawing/2014/main" id="{DDADDAD9-3070-4582-8556-3CCCD2A5E652}"/>
                </a:ext>
              </a:extLst>
            </p:cNvPr>
            <p:cNvSpPr/>
            <p:nvPr/>
          </p:nvSpPr>
          <p:spPr>
            <a:xfrm>
              <a:off x="6944934" y="4510885"/>
              <a:ext cx="161253" cy="16125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0">
              <a:extLst>
                <a:ext uri="{FF2B5EF4-FFF2-40B4-BE49-F238E27FC236}">
                  <a16:creationId xmlns:a16="http://schemas.microsoft.com/office/drawing/2014/main" id="{A5D24D44-62CA-4F86-8FDC-63E51D68E40A}"/>
                </a:ext>
              </a:extLst>
            </p:cNvPr>
            <p:cNvSpPr/>
            <p:nvPr/>
          </p:nvSpPr>
          <p:spPr>
            <a:xfrm>
              <a:off x="7106187" y="4510885"/>
              <a:ext cx="161253" cy="16125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a:extLst>
                <a:ext uri="{FF2B5EF4-FFF2-40B4-BE49-F238E27FC236}">
                  <a16:creationId xmlns:a16="http://schemas.microsoft.com/office/drawing/2014/main" id="{33F04CEC-3808-43CA-A11C-62AFB9997FF9}"/>
                </a:ext>
              </a:extLst>
            </p:cNvPr>
            <p:cNvSpPr/>
            <p:nvPr/>
          </p:nvSpPr>
          <p:spPr>
            <a:xfrm>
              <a:off x="7267439" y="4510885"/>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a:extLst>
                <a:ext uri="{FF2B5EF4-FFF2-40B4-BE49-F238E27FC236}">
                  <a16:creationId xmlns:a16="http://schemas.microsoft.com/office/drawing/2014/main" id="{2387ED30-60D7-4BCA-8BAF-F88280EDA729}"/>
                </a:ext>
              </a:extLst>
            </p:cNvPr>
            <p:cNvSpPr/>
            <p:nvPr/>
          </p:nvSpPr>
          <p:spPr>
            <a:xfrm>
              <a:off x="7425988" y="4510885"/>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3">
              <a:extLst>
                <a:ext uri="{FF2B5EF4-FFF2-40B4-BE49-F238E27FC236}">
                  <a16:creationId xmlns:a16="http://schemas.microsoft.com/office/drawing/2014/main" id="{846FDD7D-D584-409F-B7AF-59A588F9D2E0}"/>
                </a:ext>
              </a:extLst>
            </p:cNvPr>
            <p:cNvSpPr/>
            <p:nvPr/>
          </p:nvSpPr>
          <p:spPr>
            <a:xfrm>
              <a:off x="6783682"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4">
              <a:extLst>
                <a:ext uri="{FF2B5EF4-FFF2-40B4-BE49-F238E27FC236}">
                  <a16:creationId xmlns:a16="http://schemas.microsoft.com/office/drawing/2014/main" id="{DC5C1F67-2E9B-4282-A77A-F6518E7C5BA1}"/>
                </a:ext>
              </a:extLst>
            </p:cNvPr>
            <p:cNvSpPr/>
            <p:nvPr/>
          </p:nvSpPr>
          <p:spPr>
            <a:xfrm>
              <a:off x="6944934"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a:extLst>
                <a:ext uri="{FF2B5EF4-FFF2-40B4-BE49-F238E27FC236}">
                  <a16:creationId xmlns:a16="http://schemas.microsoft.com/office/drawing/2014/main" id="{29CF884A-0FD0-4E39-9F88-97DAC007516D}"/>
                </a:ext>
              </a:extLst>
            </p:cNvPr>
            <p:cNvSpPr/>
            <p:nvPr/>
          </p:nvSpPr>
          <p:spPr>
            <a:xfrm>
              <a:off x="7106187"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a:extLst>
                <a:ext uri="{FF2B5EF4-FFF2-40B4-BE49-F238E27FC236}">
                  <a16:creationId xmlns:a16="http://schemas.microsoft.com/office/drawing/2014/main" id="{98357177-1EBF-454A-A891-9BF40333B975}"/>
                </a:ext>
              </a:extLst>
            </p:cNvPr>
            <p:cNvSpPr/>
            <p:nvPr/>
          </p:nvSpPr>
          <p:spPr>
            <a:xfrm>
              <a:off x="7267439"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7">
              <a:extLst>
                <a:ext uri="{FF2B5EF4-FFF2-40B4-BE49-F238E27FC236}">
                  <a16:creationId xmlns:a16="http://schemas.microsoft.com/office/drawing/2014/main" id="{C8F48DCD-ED28-4BEB-B766-5D6FD42B45CB}"/>
                </a:ext>
              </a:extLst>
            </p:cNvPr>
            <p:cNvSpPr/>
            <p:nvPr/>
          </p:nvSpPr>
          <p:spPr>
            <a:xfrm>
              <a:off x="7425988" y="4672138"/>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a:extLst>
                <a:ext uri="{FF2B5EF4-FFF2-40B4-BE49-F238E27FC236}">
                  <a16:creationId xmlns:a16="http://schemas.microsoft.com/office/drawing/2014/main" id="{30748556-580C-4BD1-AE34-40C4D1E45B3A}"/>
                </a:ext>
              </a:extLst>
            </p:cNvPr>
            <p:cNvSpPr/>
            <p:nvPr/>
          </p:nvSpPr>
          <p:spPr>
            <a:xfrm>
              <a:off x="6783682"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69">
              <a:extLst>
                <a:ext uri="{FF2B5EF4-FFF2-40B4-BE49-F238E27FC236}">
                  <a16:creationId xmlns:a16="http://schemas.microsoft.com/office/drawing/2014/main" id="{7C77BD67-32C9-49BA-AB5D-0EEB2C745C38}"/>
                </a:ext>
              </a:extLst>
            </p:cNvPr>
            <p:cNvSpPr/>
            <p:nvPr/>
          </p:nvSpPr>
          <p:spPr>
            <a:xfrm>
              <a:off x="6944934"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0">
              <a:extLst>
                <a:ext uri="{FF2B5EF4-FFF2-40B4-BE49-F238E27FC236}">
                  <a16:creationId xmlns:a16="http://schemas.microsoft.com/office/drawing/2014/main" id="{F321E826-82AA-4AB5-8E41-9A33BB400689}"/>
                </a:ext>
              </a:extLst>
            </p:cNvPr>
            <p:cNvSpPr/>
            <p:nvPr/>
          </p:nvSpPr>
          <p:spPr>
            <a:xfrm>
              <a:off x="7106187"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1">
              <a:extLst>
                <a:ext uri="{FF2B5EF4-FFF2-40B4-BE49-F238E27FC236}">
                  <a16:creationId xmlns:a16="http://schemas.microsoft.com/office/drawing/2014/main" id="{D499DF7C-1E28-42FA-8511-5C72ECB9986E}"/>
                </a:ext>
              </a:extLst>
            </p:cNvPr>
            <p:cNvSpPr/>
            <p:nvPr/>
          </p:nvSpPr>
          <p:spPr>
            <a:xfrm>
              <a:off x="7267439"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2">
              <a:extLst>
                <a:ext uri="{FF2B5EF4-FFF2-40B4-BE49-F238E27FC236}">
                  <a16:creationId xmlns:a16="http://schemas.microsoft.com/office/drawing/2014/main" id="{55DAD9AE-6AB3-415D-AEB5-8AB777DEFD64}"/>
                </a:ext>
              </a:extLst>
            </p:cNvPr>
            <p:cNvSpPr/>
            <p:nvPr/>
          </p:nvSpPr>
          <p:spPr>
            <a:xfrm>
              <a:off x="7425988" y="483339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3" name="直接箭头连接符 202">
              <a:extLst>
                <a:ext uri="{FF2B5EF4-FFF2-40B4-BE49-F238E27FC236}">
                  <a16:creationId xmlns:a16="http://schemas.microsoft.com/office/drawing/2014/main" id="{30F39DFF-A83A-4B45-AA5A-337ADE4CC67A}"/>
                </a:ext>
              </a:extLst>
            </p:cNvPr>
            <p:cNvCxnSpPr>
              <a:cxnSpLocks/>
              <a:endCxn id="159" idx="1"/>
            </p:cNvCxnSpPr>
            <p:nvPr/>
          </p:nvCxnSpPr>
          <p:spPr>
            <a:xfrm flipH="1">
              <a:off x="6783682" y="4591511"/>
              <a:ext cx="396254"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7448DFE6-E838-4B62-816D-3B41278E1508}"/>
              </a:ext>
            </a:extLst>
          </p:cNvPr>
          <p:cNvGrpSpPr/>
          <p:nvPr/>
        </p:nvGrpSpPr>
        <p:grpSpPr>
          <a:xfrm>
            <a:off x="5821575" y="3220861"/>
            <a:ext cx="803559" cy="806265"/>
            <a:chOff x="5821575" y="3220861"/>
            <a:chExt cx="803559" cy="806265"/>
          </a:xfrm>
        </p:grpSpPr>
        <p:sp>
          <p:nvSpPr>
            <p:cNvPr id="11" name="矩形 10">
              <a:extLst>
                <a:ext uri="{FF2B5EF4-FFF2-40B4-BE49-F238E27FC236}">
                  <a16:creationId xmlns:a16="http://schemas.microsoft.com/office/drawing/2014/main" id="{560797C9-AD78-400B-9777-805299539C06}"/>
                </a:ext>
              </a:extLst>
            </p:cNvPr>
            <p:cNvSpPr/>
            <p:nvPr/>
          </p:nvSpPr>
          <p:spPr>
            <a:xfrm>
              <a:off x="5821575"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2A4A4CB3-6DB0-4086-A01C-2AE128492492}"/>
                </a:ext>
              </a:extLst>
            </p:cNvPr>
            <p:cNvSpPr/>
            <p:nvPr/>
          </p:nvSpPr>
          <p:spPr>
            <a:xfrm>
              <a:off x="5982827"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a:extLst>
                <a:ext uri="{FF2B5EF4-FFF2-40B4-BE49-F238E27FC236}">
                  <a16:creationId xmlns:a16="http://schemas.microsoft.com/office/drawing/2014/main" id="{14DFDDE9-55A4-4A48-8B4D-9DB18F2A9633}"/>
                </a:ext>
              </a:extLst>
            </p:cNvPr>
            <p:cNvSpPr/>
            <p:nvPr/>
          </p:nvSpPr>
          <p:spPr>
            <a:xfrm>
              <a:off x="6144080"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a:extLst>
                <a:ext uri="{FF2B5EF4-FFF2-40B4-BE49-F238E27FC236}">
                  <a16:creationId xmlns:a16="http://schemas.microsoft.com/office/drawing/2014/main" id="{D23872B0-DAF0-474C-B033-CF5872C47EE4}"/>
                </a:ext>
              </a:extLst>
            </p:cNvPr>
            <p:cNvSpPr/>
            <p:nvPr/>
          </p:nvSpPr>
          <p:spPr>
            <a:xfrm>
              <a:off x="6305332"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946A5159-789B-40D8-BCB0-A5D0CC1C8A0E}"/>
                </a:ext>
              </a:extLst>
            </p:cNvPr>
            <p:cNvSpPr/>
            <p:nvPr/>
          </p:nvSpPr>
          <p:spPr>
            <a:xfrm>
              <a:off x="6463881"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A7C59C92-93D3-4DEB-8EE6-638FD67FA835}"/>
                </a:ext>
              </a:extLst>
            </p:cNvPr>
            <p:cNvSpPr/>
            <p:nvPr/>
          </p:nvSpPr>
          <p:spPr>
            <a:xfrm>
              <a:off x="5821575"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3BC17E2E-3E95-4356-B526-DE01FB32FB24}"/>
                </a:ext>
              </a:extLst>
            </p:cNvPr>
            <p:cNvSpPr/>
            <p:nvPr/>
          </p:nvSpPr>
          <p:spPr>
            <a:xfrm>
              <a:off x="5982827"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42946F8-9505-41C5-8672-BE128E7DC02C}"/>
                </a:ext>
              </a:extLst>
            </p:cNvPr>
            <p:cNvSpPr/>
            <p:nvPr/>
          </p:nvSpPr>
          <p:spPr>
            <a:xfrm>
              <a:off x="6144080"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3E3DBBE9-F036-4AB3-8CB8-10BED9A3CFA6}"/>
                </a:ext>
              </a:extLst>
            </p:cNvPr>
            <p:cNvSpPr/>
            <p:nvPr/>
          </p:nvSpPr>
          <p:spPr>
            <a:xfrm>
              <a:off x="6305332"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9E38EFF5-FE8D-4933-9A0A-75BE3E447F39}"/>
                </a:ext>
              </a:extLst>
            </p:cNvPr>
            <p:cNvSpPr/>
            <p:nvPr/>
          </p:nvSpPr>
          <p:spPr>
            <a:xfrm>
              <a:off x="6463881"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AEC815D5-FFB2-4FCA-99FA-1D93402AFDCB}"/>
                </a:ext>
              </a:extLst>
            </p:cNvPr>
            <p:cNvSpPr/>
            <p:nvPr/>
          </p:nvSpPr>
          <p:spPr>
            <a:xfrm>
              <a:off x="5821575" y="3543367"/>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327E3D7B-1F9C-45F4-B72B-DB2794AFD8E5}"/>
                </a:ext>
              </a:extLst>
            </p:cNvPr>
            <p:cNvSpPr/>
            <p:nvPr/>
          </p:nvSpPr>
          <p:spPr>
            <a:xfrm>
              <a:off x="5982827" y="3543367"/>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689E9E20-DCBB-454B-9CB8-A9089019553B}"/>
                </a:ext>
              </a:extLst>
            </p:cNvPr>
            <p:cNvSpPr/>
            <p:nvPr/>
          </p:nvSpPr>
          <p:spPr>
            <a:xfrm>
              <a:off x="6144080" y="3543367"/>
              <a:ext cx="161253" cy="16125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A56606E8-41E4-4C13-9B0F-2FE9D055E72D}"/>
                </a:ext>
              </a:extLst>
            </p:cNvPr>
            <p:cNvSpPr/>
            <p:nvPr/>
          </p:nvSpPr>
          <p:spPr>
            <a:xfrm>
              <a:off x="6305332" y="3543367"/>
              <a:ext cx="161253" cy="16125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0A4CCE48-1003-45E5-91FF-FC233B0EA5B4}"/>
                </a:ext>
              </a:extLst>
            </p:cNvPr>
            <p:cNvSpPr/>
            <p:nvPr/>
          </p:nvSpPr>
          <p:spPr>
            <a:xfrm>
              <a:off x="6463881" y="3543367"/>
              <a:ext cx="161253" cy="1612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D1505845-AC08-4118-B79B-7FC1E458FCE7}"/>
                </a:ext>
              </a:extLst>
            </p:cNvPr>
            <p:cNvSpPr/>
            <p:nvPr/>
          </p:nvSpPr>
          <p:spPr>
            <a:xfrm>
              <a:off x="5821575" y="3704620"/>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a:extLst>
                <a:ext uri="{FF2B5EF4-FFF2-40B4-BE49-F238E27FC236}">
                  <a16:creationId xmlns:a16="http://schemas.microsoft.com/office/drawing/2014/main" id="{B7725563-51DC-4B2D-BC51-2C5BC405C582}"/>
                </a:ext>
              </a:extLst>
            </p:cNvPr>
            <p:cNvSpPr/>
            <p:nvPr/>
          </p:nvSpPr>
          <p:spPr>
            <a:xfrm>
              <a:off x="5982827" y="3704620"/>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a:extLst>
                <a:ext uri="{FF2B5EF4-FFF2-40B4-BE49-F238E27FC236}">
                  <a16:creationId xmlns:a16="http://schemas.microsoft.com/office/drawing/2014/main" id="{49781234-D396-415F-8561-3141832EC49F}"/>
                </a:ext>
              </a:extLst>
            </p:cNvPr>
            <p:cNvSpPr/>
            <p:nvPr/>
          </p:nvSpPr>
          <p:spPr>
            <a:xfrm>
              <a:off x="6144080" y="3704620"/>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a:extLst>
                <a:ext uri="{FF2B5EF4-FFF2-40B4-BE49-F238E27FC236}">
                  <a16:creationId xmlns:a16="http://schemas.microsoft.com/office/drawing/2014/main" id="{7AC5308D-40B1-4CEF-B386-B511DA83645C}"/>
                </a:ext>
              </a:extLst>
            </p:cNvPr>
            <p:cNvSpPr/>
            <p:nvPr/>
          </p:nvSpPr>
          <p:spPr>
            <a:xfrm>
              <a:off x="6305332" y="3704620"/>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a:extLst>
                <a:ext uri="{FF2B5EF4-FFF2-40B4-BE49-F238E27FC236}">
                  <a16:creationId xmlns:a16="http://schemas.microsoft.com/office/drawing/2014/main" id="{B66EED24-BE61-40A1-974C-21B4C69E92F9}"/>
                </a:ext>
              </a:extLst>
            </p:cNvPr>
            <p:cNvSpPr/>
            <p:nvPr/>
          </p:nvSpPr>
          <p:spPr>
            <a:xfrm>
              <a:off x="6463881" y="3704620"/>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6B83716E-73B7-4D91-BF27-A9E2E7750614}"/>
                </a:ext>
              </a:extLst>
            </p:cNvPr>
            <p:cNvSpPr/>
            <p:nvPr/>
          </p:nvSpPr>
          <p:spPr>
            <a:xfrm>
              <a:off x="5821575" y="3865873"/>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EC9368F2-CE8E-4937-BA2F-D811F6C5777C}"/>
                </a:ext>
              </a:extLst>
            </p:cNvPr>
            <p:cNvSpPr/>
            <p:nvPr/>
          </p:nvSpPr>
          <p:spPr>
            <a:xfrm>
              <a:off x="5982827" y="3865873"/>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a:extLst>
                <a:ext uri="{FF2B5EF4-FFF2-40B4-BE49-F238E27FC236}">
                  <a16:creationId xmlns:a16="http://schemas.microsoft.com/office/drawing/2014/main" id="{0E61505D-767E-4C5C-8D24-43A7B8746D2C}"/>
                </a:ext>
              </a:extLst>
            </p:cNvPr>
            <p:cNvSpPr/>
            <p:nvPr/>
          </p:nvSpPr>
          <p:spPr>
            <a:xfrm>
              <a:off x="6144080" y="3865873"/>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a:extLst>
                <a:ext uri="{FF2B5EF4-FFF2-40B4-BE49-F238E27FC236}">
                  <a16:creationId xmlns:a16="http://schemas.microsoft.com/office/drawing/2014/main" id="{DB510ED1-7AC9-4975-B714-D16883FFA087}"/>
                </a:ext>
              </a:extLst>
            </p:cNvPr>
            <p:cNvSpPr/>
            <p:nvPr/>
          </p:nvSpPr>
          <p:spPr>
            <a:xfrm>
              <a:off x="6305332" y="3865873"/>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a:extLst>
                <a:ext uri="{FF2B5EF4-FFF2-40B4-BE49-F238E27FC236}">
                  <a16:creationId xmlns:a16="http://schemas.microsoft.com/office/drawing/2014/main" id="{15789F10-9072-4FBA-A7FB-B6154D4888CC}"/>
                </a:ext>
              </a:extLst>
            </p:cNvPr>
            <p:cNvSpPr/>
            <p:nvPr/>
          </p:nvSpPr>
          <p:spPr>
            <a:xfrm>
              <a:off x="6463881" y="3865873"/>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4" name="直接箭头连接符 203">
              <a:extLst>
                <a:ext uri="{FF2B5EF4-FFF2-40B4-BE49-F238E27FC236}">
                  <a16:creationId xmlns:a16="http://schemas.microsoft.com/office/drawing/2014/main" id="{C30CE644-3DB7-4DB1-9E06-A588BD08F8B6}"/>
                </a:ext>
              </a:extLst>
            </p:cNvPr>
            <p:cNvCxnSpPr>
              <a:cxnSpLocks/>
              <a:endCxn id="75" idx="3"/>
            </p:cNvCxnSpPr>
            <p:nvPr/>
          </p:nvCxnSpPr>
          <p:spPr>
            <a:xfrm>
              <a:off x="6225791" y="3622950"/>
              <a:ext cx="399343" cy="1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组合 5">
            <a:extLst>
              <a:ext uri="{FF2B5EF4-FFF2-40B4-BE49-F238E27FC236}">
                <a16:creationId xmlns:a16="http://schemas.microsoft.com/office/drawing/2014/main" id="{69ACA981-8E6E-490F-AE90-2B4843CBDDF4}"/>
              </a:ext>
            </a:extLst>
          </p:cNvPr>
          <p:cNvGrpSpPr/>
          <p:nvPr/>
        </p:nvGrpSpPr>
        <p:grpSpPr>
          <a:xfrm>
            <a:off x="6783682" y="3220861"/>
            <a:ext cx="803559" cy="806265"/>
            <a:chOff x="6783682" y="3220861"/>
            <a:chExt cx="803559" cy="806265"/>
          </a:xfrm>
        </p:grpSpPr>
        <p:sp>
          <p:nvSpPr>
            <p:cNvPr id="117" name="矩形 116">
              <a:extLst>
                <a:ext uri="{FF2B5EF4-FFF2-40B4-BE49-F238E27FC236}">
                  <a16:creationId xmlns:a16="http://schemas.microsoft.com/office/drawing/2014/main" id="{0C9DA274-A103-4B8B-9401-B52E16277BEF}"/>
                </a:ext>
              </a:extLst>
            </p:cNvPr>
            <p:cNvSpPr/>
            <p:nvPr/>
          </p:nvSpPr>
          <p:spPr>
            <a:xfrm>
              <a:off x="6783682"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4FE1D2FE-5603-48DE-A8A9-28673500A8F6}"/>
                </a:ext>
              </a:extLst>
            </p:cNvPr>
            <p:cNvSpPr/>
            <p:nvPr/>
          </p:nvSpPr>
          <p:spPr>
            <a:xfrm>
              <a:off x="6944934"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a:extLst>
                <a:ext uri="{FF2B5EF4-FFF2-40B4-BE49-F238E27FC236}">
                  <a16:creationId xmlns:a16="http://schemas.microsoft.com/office/drawing/2014/main" id="{4EF0904B-21C7-4984-8202-796E93D35429}"/>
                </a:ext>
              </a:extLst>
            </p:cNvPr>
            <p:cNvSpPr/>
            <p:nvPr/>
          </p:nvSpPr>
          <p:spPr>
            <a:xfrm>
              <a:off x="7106187"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a:extLst>
                <a:ext uri="{FF2B5EF4-FFF2-40B4-BE49-F238E27FC236}">
                  <a16:creationId xmlns:a16="http://schemas.microsoft.com/office/drawing/2014/main" id="{766C891A-B7DF-44AE-8958-6033D97750DA}"/>
                </a:ext>
              </a:extLst>
            </p:cNvPr>
            <p:cNvSpPr/>
            <p:nvPr/>
          </p:nvSpPr>
          <p:spPr>
            <a:xfrm>
              <a:off x="7267439"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a:extLst>
                <a:ext uri="{FF2B5EF4-FFF2-40B4-BE49-F238E27FC236}">
                  <a16:creationId xmlns:a16="http://schemas.microsoft.com/office/drawing/2014/main" id="{D1FEB5F6-C5D7-4EAC-8305-1FEC16962C7A}"/>
                </a:ext>
              </a:extLst>
            </p:cNvPr>
            <p:cNvSpPr/>
            <p:nvPr/>
          </p:nvSpPr>
          <p:spPr>
            <a:xfrm>
              <a:off x="7425988" y="3220861"/>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a:extLst>
                <a:ext uri="{FF2B5EF4-FFF2-40B4-BE49-F238E27FC236}">
                  <a16:creationId xmlns:a16="http://schemas.microsoft.com/office/drawing/2014/main" id="{ED015AD7-1FBD-41DB-9366-4AC596AE0EEA}"/>
                </a:ext>
              </a:extLst>
            </p:cNvPr>
            <p:cNvSpPr/>
            <p:nvPr/>
          </p:nvSpPr>
          <p:spPr>
            <a:xfrm>
              <a:off x="6783682"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7C01446D-B128-4ADC-B645-F58E4BD7EAE5}"/>
                </a:ext>
              </a:extLst>
            </p:cNvPr>
            <p:cNvSpPr/>
            <p:nvPr/>
          </p:nvSpPr>
          <p:spPr>
            <a:xfrm>
              <a:off x="6944934"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a:extLst>
                <a:ext uri="{FF2B5EF4-FFF2-40B4-BE49-F238E27FC236}">
                  <a16:creationId xmlns:a16="http://schemas.microsoft.com/office/drawing/2014/main" id="{48C212B6-64E6-4AF7-81C6-AD5A7A84ED49}"/>
                </a:ext>
              </a:extLst>
            </p:cNvPr>
            <p:cNvSpPr/>
            <p:nvPr/>
          </p:nvSpPr>
          <p:spPr>
            <a:xfrm>
              <a:off x="7106187"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201F012B-A528-4A8A-9035-5096BF020E76}"/>
                </a:ext>
              </a:extLst>
            </p:cNvPr>
            <p:cNvSpPr/>
            <p:nvPr/>
          </p:nvSpPr>
          <p:spPr>
            <a:xfrm>
              <a:off x="7267439"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20561007-B06C-47AC-B8BA-8912B4782885}"/>
                </a:ext>
              </a:extLst>
            </p:cNvPr>
            <p:cNvSpPr/>
            <p:nvPr/>
          </p:nvSpPr>
          <p:spPr>
            <a:xfrm>
              <a:off x="7425988" y="3382114"/>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a:extLst>
                <a:ext uri="{FF2B5EF4-FFF2-40B4-BE49-F238E27FC236}">
                  <a16:creationId xmlns:a16="http://schemas.microsoft.com/office/drawing/2014/main" id="{9C65EBFC-3DB7-46B0-8395-7EDA0CA831AC}"/>
                </a:ext>
              </a:extLst>
            </p:cNvPr>
            <p:cNvSpPr/>
            <p:nvPr/>
          </p:nvSpPr>
          <p:spPr>
            <a:xfrm>
              <a:off x="6783682" y="3543367"/>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a:extLst>
                <a:ext uri="{FF2B5EF4-FFF2-40B4-BE49-F238E27FC236}">
                  <a16:creationId xmlns:a16="http://schemas.microsoft.com/office/drawing/2014/main" id="{D8C0DB1C-A132-4FEE-B264-A9E9CC4699EF}"/>
                </a:ext>
              </a:extLst>
            </p:cNvPr>
            <p:cNvSpPr/>
            <p:nvPr/>
          </p:nvSpPr>
          <p:spPr>
            <a:xfrm>
              <a:off x="6944934" y="3543367"/>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a:extLst>
                <a:ext uri="{FF2B5EF4-FFF2-40B4-BE49-F238E27FC236}">
                  <a16:creationId xmlns:a16="http://schemas.microsoft.com/office/drawing/2014/main" id="{26041765-EE1E-4EB5-8DC0-4F838A1E3AD5}"/>
                </a:ext>
              </a:extLst>
            </p:cNvPr>
            <p:cNvSpPr/>
            <p:nvPr/>
          </p:nvSpPr>
          <p:spPr>
            <a:xfrm>
              <a:off x="7106187" y="3543367"/>
              <a:ext cx="161253" cy="16125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a:extLst>
                <a:ext uri="{FF2B5EF4-FFF2-40B4-BE49-F238E27FC236}">
                  <a16:creationId xmlns:a16="http://schemas.microsoft.com/office/drawing/2014/main" id="{CCCAD4F5-EA42-4BEA-93E2-0834B9C70AA0}"/>
                </a:ext>
              </a:extLst>
            </p:cNvPr>
            <p:cNvSpPr/>
            <p:nvPr/>
          </p:nvSpPr>
          <p:spPr>
            <a:xfrm>
              <a:off x="7267439" y="3543367"/>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a:extLst>
                <a:ext uri="{FF2B5EF4-FFF2-40B4-BE49-F238E27FC236}">
                  <a16:creationId xmlns:a16="http://schemas.microsoft.com/office/drawing/2014/main" id="{46501A9F-D993-46B5-8146-68856CB6F58C}"/>
                </a:ext>
              </a:extLst>
            </p:cNvPr>
            <p:cNvSpPr/>
            <p:nvPr/>
          </p:nvSpPr>
          <p:spPr>
            <a:xfrm>
              <a:off x="7425988" y="3543367"/>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a:extLst>
                <a:ext uri="{FF2B5EF4-FFF2-40B4-BE49-F238E27FC236}">
                  <a16:creationId xmlns:a16="http://schemas.microsoft.com/office/drawing/2014/main" id="{46BE8620-E652-4B6C-B343-006299DAB4B1}"/>
                </a:ext>
              </a:extLst>
            </p:cNvPr>
            <p:cNvSpPr/>
            <p:nvPr/>
          </p:nvSpPr>
          <p:spPr>
            <a:xfrm>
              <a:off x="6783682" y="3704620"/>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a:extLst>
                <a:ext uri="{FF2B5EF4-FFF2-40B4-BE49-F238E27FC236}">
                  <a16:creationId xmlns:a16="http://schemas.microsoft.com/office/drawing/2014/main" id="{05F7A13D-6296-474A-8739-E7A53862277D}"/>
                </a:ext>
              </a:extLst>
            </p:cNvPr>
            <p:cNvSpPr/>
            <p:nvPr/>
          </p:nvSpPr>
          <p:spPr>
            <a:xfrm>
              <a:off x="6944934" y="3704620"/>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931D85C1-7B7B-4955-8461-5A60E6E68574}"/>
                </a:ext>
              </a:extLst>
            </p:cNvPr>
            <p:cNvSpPr/>
            <p:nvPr/>
          </p:nvSpPr>
          <p:spPr>
            <a:xfrm>
              <a:off x="7106187" y="3704620"/>
              <a:ext cx="161253" cy="16125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42B37DDA-A029-4747-B8DE-2CE3AD80B91C}"/>
                </a:ext>
              </a:extLst>
            </p:cNvPr>
            <p:cNvSpPr/>
            <p:nvPr/>
          </p:nvSpPr>
          <p:spPr>
            <a:xfrm>
              <a:off x="7267439" y="3704620"/>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a:extLst>
                <a:ext uri="{FF2B5EF4-FFF2-40B4-BE49-F238E27FC236}">
                  <a16:creationId xmlns:a16="http://schemas.microsoft.com/office/drawing/2014/main" id="{BA590CA8-A084-4464-97AD-58A87E829F3A}"/>
                </a:ext>
              </a:extLst>
            </p:cNvPr>
            <p:cNvSpPr/>
            <p:nvPr/>
          </p:nvSpPr>
          <p:spPr>
            <a:xfrm>
              <a:off x="7425988" y="3704620"/>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2">
              <a:extLst>
                <a:ext uri="{FF2B5EF4-FFF2-40B4-BE49-F238E27FC236}">
                  <a16:creationId xmlns:a16="http://schemas.microsoft.com/office/drawing/2014/main" id="{11609944-CAF2-40CC-B7A0-779019AA0454}"/>
                </a:ext>
              </a:extLst>
            </p:cNvPr>
            <p:cNvSpPr/>
            <p:nvPr/>
          </p:nvSpPr>
          <p:spPr>
            <a:xfrm>
              <a:off x="6783682" y="3865873"/>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3">
              <a:extLst>
                <a:ext uri="{FF2B5EF4-FFF2-40B4-BE49-F238E27FC236}">
                  <a16:creationId xmlns:a16="http://schemas.microsoft.com/office/drawing/2014/main" id="{F6C427E5-94D6-43D2-955A-24BB880121AC}"/>
                </a:ext>
              </a:extLst>
            </p:cNvPr>
            <p:cNvSpPr/>
            <p:nvPr/>
          </p:nvSpPr>
          <p:spPr>
            <a:xfrm>
              <a:off x="6944934" y="3865873"/>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a:extLst>
                <a:ext uri="{FF2B5EF4-FFF2-40B4-BE49-F238E27FC236}">
                  <a16:creationId xmlns:a16="http://schemas.microsoft.com/office/drawing/2014/main" id="{6196CF7B-3FC8-4BD3-A6D3-0B76D837E842}"/>
                </a:ext>
              </a:extLst>
            </p:cNvPr>
            <p:cNvSpPr/>
            <p:nvPr/>
          </p:nvSpPr>
          <p:spPr>
            <a:xfrm>
              <a:off x="7106187" y="3865873"/>
              <a:ext cx="161253" cy="1612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a:extLst>
                <a:ext uri="{FF2B5EF4-FFF2-40B4-BE49-F238E27FC236}">
                  <a16:creationId xmlns:a16="http://schemas.microsoft.com/office/drawing/2014/main" id="{45304148-6574-425B-8DE5-4AB9B0FA99E5}"/>
                </a:ext>
              </a:extLst>
            </p:cNvPr>
            <p:cNvSpPr/>
            <p:nvPr/>
          </p:nvSpPr>
          <p:spPr>
            <a:xfrm>
              <a:off x="7267439" y="3865873"/>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a:extLst>
                <a:ext uri="{FF2B5EF4-FFF2-40B4-BE49-F238E27FC236}">
                  <a16:creationId xmlns:a16="http://schemas.microsoft.com/office/drawing/2014/main" id="{2E2F2822-6A0A-4A34-B8EA-DDF0086243B5}"/>
                </a:ext>
              </a:extLst>
            </p:cNvPr>
            <p:cNvSpPr/>
            <p:nvPr/>
          </p:nvSpPr>
          <p:spPr>
            <a:xfrm>
              <a:off x="7425988" y="3865873"/>
              <a:ext cx="161253" cy="161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5" name="直接箭头连接符 204">
              <a:extLst>
                <a:ext uri="{FF2B5EF4-FFF2-40B4-BE49-F238E27FC236}">
                  <a16:creationId xmlns:a16="http://schemas.microsoft.com/office/drawing/2014/main" id="{2BECE59D-C6EE-4742-B1A4-9227919584B7}"/>
                </a:ext>
              </a:extLst>
            </p:cNvPr>
            <p:cNvCxnSpPr>
              <a:cxnSpLocks/>
              <a:endCxn id="145" idx="2"/>
            </p:cNvCxnSpPr>
            <p:nvPr/>
          </p:nvCxnSpPr>
          <p:spPr>
            <a:xfrm>
              <a:off x="7186813" y="3621906"/>
              <a:ext cx="1" cy="4052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52A0D858-12BB-4BAA-A6A8-ECFC8E778C6C}"/>
              </a:ext>
            </a:extLst>
          </p:cNvPr>
          <p:cNvGrpSpPr/>
          <p:nvPr/>
        </p:nvGrpSpPr>
        <p:grpSpPr>
          <a:xfrm>
            <a:off x="5930591" y="3323171"/>
            <a:ext cx="1552672" cy="1581826"/>
            <a:chOff x="5930591" y="3323171"/>
            <a:chExt cx="1552672" cy="1581826"/>
          </a:xfrm>
        </p:grpSpPr>
        <p:sp>
          <p:nvSpPr>
            <p:cNvPr id="208" name="Arc 72">
              <a:extLst>
                <a:ext uri="{FF2B5EF4-FFF2-40B4-BE49-F238E27FC236}">
                  <a16:creationId xmlns:a16="http://schemas.microsoft.com/office/drawing/2014/main" id="{47058ED9-BDD7-4F52-B448-221CF8DD4D21}"/>
                </a:ext>
              </a:extLst>
            </p:cNvPr>
            <p:cNvSpPr/>
            <p:nvPr/>
          </p:nvSpPr>
          <p:spPr>
            <a:xfrm rot="22800000">
              <a:off x="6856290" y="3804920"/>
              <a:ext cx="626973" cy="666612"/>
            </a:xfrm>
            <a:prstGeom prst="arc">
              <a:avLst>
                <a:gd name="adj1" fmla="val 16803371"/>
                <a:gd name="adj2" fmla="val 2848854"/>
              </a:avLst>
            </a:prstGeom>
            <a:ln w="57150">
              <a:solidFill>
                <a:schemeClr val="tx1">
                  <a:alpha val="20000"/>
                </a:schemeClr>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209" name="Arc 72">
              <a:extLst>
                <a:ext uri="{FF2B5EF4-FFF2-40B4-BE49-F238E27FC236}">
                  <a16:creationId xmlns:a16="http://schemas.microsoft.com/office/drawing/2014/main" id="{738CC8BC-26F9-40FC-929D-272E9D9973A2}"/>
                </a:ext>
              </a:extLst>
            </p:cNvPr>
            <p:cNvSpPr/>
            <p:nvPr/>
          </p:nvSpPr>
          <p:spPr>
            <a:xfrm rot="28200000">
              <a:off x="6379949" y="4258205"/>
              <a:ext cx="626973" cy="666612"/>
            </a:xfrm>
            <a:prstGeom prst="arc">
              <a:avLst>
                <a:gd name="adj1" fmla="val 16803371"/>
                <a:gd name="adj2" fmla="val 2848854"/>
              </a:avLst>
            </a:prstGeom>
            <a:ln w="57150">
              <a:solidFill>
                <a:schemeClr val="tx1">
                  <a:alpha val="20000"/>
                </a:schemeClr>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210" name="Arc 72">
              <a:extLst>
                <a:ext uri="{FF2B5EF4-FFF2-40B4-BE49-F238E27FC236}">
                  <a16:creationId xmlns:a16="http://schemas.microsoft.com/office/drawing/2014/main" id="{9FDAC599-DD24-4606-AA4A-2F210859CCD1}"/>
                </a:ext>
              </a:extLst>
            </p:cNvPr>
            <p:cNvSpPr/>
            <p:nvPr/>
          </p:nvSpPr>
          <p:spPr>
            <a:xfrm rot="33600000">
              <a:off x="5930591" y="3749592"/>
              <a:ext cx="626973" cy="666612"/>
            </a:xfrm>
            <a:prstGeom prst="arc">
              <a:avLst>
                <a:gd name="adj1" fmla="val 16803371"/>
                <a:gd name="adj2" fmla="val 2848854"/>
              </a:avLst>
            </a:prstGeom>
            <a:ln w="57150">
              <a:solidFill>
                <a:schemeClr val="tx1">
                  <a:alpha val="20000"/>
                </a:schemeClr>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211" name="Arc 72">
              <a:extLst>
                <a:ext uri="{FF2B5EF4-FFF2-40B4-BE49-F238E27FC236}">
                  <a16:creationId xmlns:a16="http://schemas.microsoft.com/office/drawing/2014/main" id="{2338EF04-CE2D-451E-97BE-4FE7AA53D1C2}"/>
                </a:ext>
              </a:extLst>
            </p:cNvPr>
            <p:cNvSpPr/>
            <p:nvPr/>
          </p:nvSpPr>
          <p:spPr>
            <a:xfrm rot="39000000">
              <a:off x="6420589" y="3303352"/>
              <a:ext cx="626973" cy="666612"/>
            </a:xfrm>
            <a:prstGeom prst="arc">
              <a:avLst>
                <a:gd name="adj1" fmla="val 16803371"/>
                <a:gd name="adj2" fmla="val 2848854"/>
              </a:avLst>
            </a:prstGeom>
            <a:ln w="57150">
              <a:solidFill>
                <a:schemeClr val="tx1">
                  <a:alpha val="20000"/>
                </a:schemeClr>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grpSp>
      <p:sp>
        <p:nvSpPr>
          <p:cNvPr id="148" name="矩形: 圆角 147">
            <a:extLst>
              <a:ext uri="{FF2B5EF4-FFF2-40B4-BE49-F238E27FC236}">
                <a16:creationId xmlns:a16="http://schemas.microsoft.com/office/drawing/2014/main" id="{459205DE-D373-4297-BE55-D9C580BD9BCC}"/>
              </a:ext>
            </a:extLst>
          </p:cNvPr>
          <p:cNvSpPr/>
          <p:nvPr/>
        </p:nvSpPr>
        <p:spPr>
          <a:xfrm>
            <a:off x="7530201" y="2075351"/>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74" name="Straight Arrow Connector 221">
            <a:extLst>
              <a:ext uri="{FF2B5EF4-FFF2-40B4-BE49-F238E27FC236}">
                <a16:creationId xmlns:a16="http://schemas.microsoft.com/office/drawing/2014/main" id="{111FA788-0AFF-4AB3-9E25-9ED0E0AAF815}"/>
              </a:ext>
            </a:extLst>
          </p:cNvPr>
          <p:cNvCxnSpPr>
            <a:cxnSpLocks/>
            <a:endCxn id="148" idx="1"/>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01" name="组合 200">
            <a:extLst>
              <a:ext uri="{FF2B5EF4-FFF2-40B4-BE49-F238E27FC236}">
                <a16:creationId xmlns:a16="http://schemas.microsoft.com/office/drawing/2014/main" id="{A75BCBE3-268C-465B-91D8-9BD6A8F65068}"/>
              </a:ext>
            </a:extLst>
          </p:cNvPr>
          <p:cNvGrpSpPr/>
          <p:nvPr/>
        </p:nvGrpSpPr>
        <p:grpSpPr>
          <a:xfrm>
            <a:off x="7279926" y="1117130"/>
            <a:ext cx="1234296" cy="853237"/>
            <a:chOff x="7279926" y="1117130"/>
            <a:chExt cx="1234296" cy="853237"/>
          </a:xfrm>
        </p:grpSpPr>
        <p:pic>
          <p:nvPicPr>
            <p:cNvPr id="202" name="Picture 196">
              <a:extLst>
                <a:ext uri="{FF2B5EF4-FFF2-40B4-BE49-F238E27FC236}">
                  <a16:creationId xmlns:a16="http://schemas.microsoft.com/office/drawing/2014/main" id="{065AE7A6-C05D-4D66-BA88-9F522D7CB6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9926" y="1117130"/>
              <a:ext cx="1234296" cy="819649"/>
            </a:xfrm>
            <a:prstGeom prst="rect">
              <a:avLst/>
            </a:prstGeom>
          </p:spPr>
        </p:pic>
        <mc:AlternateContent xmlns:mc="http://schemas.openxmlformats.org/markup-compatibility/2006" xmlns:a14="http://schemas.microsoft.com/office/drawing/2010/main">
          <mc:Choice Requires="a14">
            <p:sp>
              <p:nvSpPr>
                <p:cNvPr id="206" name="TextBox 210">
                  <a:extLst>
                    <a:ext uri="{FF2B5EF4-FFF2-40B4-BE49-F238E27FC236}">
                      <a16:creationId xmlns:a16="http://schemas.microsoft.com/office/drawing/2014/main" id="{C1F4434A-E167-4190-AF96-15C308F84569}"/>
                    </a:ext>
                  </a:extLst>
                </p:cNvPr>
                <p:cNvSpPr txBox="1"/>
                <p:nvPr/>
              </p:nvSpPr>
              <p:spPr>
                <a:xfrm>
                  <a:off x="8347264"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𝑹</m:t>
                        </m:r>
                      </m:oMath>
                    </m:oMathPara>
                  </a14:m>
                  <a:endParaRPr lang="en-US" sz="700" b="1" dirty="0">
                    <a:solidFill>
                      <a:schemeClr val="bg1"/>
                    </a:solidFill>
                  </a:endParaRPr>
                </a:p>
              </p:txBody>
            </p:sp>
          </mc:Choice>
          <mc:Fallback xmlns="">
            <p:sp>
              <p:nvSpPr>
                <p:cNvPr id="98" name="TextBox 210">
                  <a:extLst>
                    <a:ext uri="{FF2B5EF4-FFF2-40B4-BE49-F238E27FC236}">
                      <a16:creationId xmlns:a16="http://schemas.microsoft.com/office/drawing/2014/main" id="{7796AC3C-0F31-48FF-A41B-E36E6A86CE42}"/>
                    </a:ext>
                  </a:extLst>
                </p:cNvPr>
                <p:cNvSpPr txBox="1">
                  <a:spLocks noRot="1" noChangeAspect="1" noMove="1" noResize="1" noEditPoints="1" noAdjustHandles="1" noChangeArrowheads="1" noChangeShapeType="1" noTextEdit="1"/>
                </p:cNvSpPr>
                <p:nvPr/>
              </p:nvSpPr>
              <p:spPr>
                <a:xfrm>
                  <a:off x="8347264" y="1770312"/>
                  <a:ext cx="124011" cy="200055"/>
                </a:xfrm>
                <a:prstGeom prst="rect">
                  <a:avLst/>
                </a:prstGeom>
                <a:blipFill>
                  <a:blip r:embed="rId16"/>
                  <a:stretch>
                    <a:fillRect l="-9524"/>
                  </a:stretch>
                </a:blipFill>
              </p:spPr>
              <p:txBody>
                <a:bodyPr/>
                <a:lstStyle/>
                <a:p>
                  <a:r>
                    <a:rPr lang="zh-CN" altLang="en-US">
                      <a:noFill/>
                    </a:rPr>
                    <a:t> </a:t>
                  </a:r>
                </a:p>
              </p:txBody>
            </p:sp>
          </mc:Fallback>
        </mc:AlternateContent>
      </p:grpSp>
      <p:sp>
        <p:nvSpPr>
          <p:cNvPr id="207" name="文本框 3">
            <a:extLst>
              <a:ext uri="{FF2B5EF4-FFF2-40B4-BE49-F238E27FC236}">
                <a16:creationId xmlns:a16="http://schemas.microsoft.com/office/drawing/2014/main" id="{96491DCB-AC6C-4F21-9BE5-B84732B8B21E}"/>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322523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3" name="矩形: 圆角 72">
            <a:extLst>
              <a:ext uri="{FF2B5EF4-FFF2-40B4-BE49-F238E27FC236}">
                <a16:creationId xmlns:a16="http://schemas.microsoft.com/office/drawing/2014/main" id="{AB1F6D63-6584-4CCC-A803-C300FA6041E3}"/>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74" name="矩形: 圆角 73">
            <a:extLst>
              <a:ext uri="{FF2B5EF4-FFF2-40B4-BE49-F238E27FC236}">
                <a16:creationId xmlns:a16="http://schemas.microsoft.com/office/drawing/2014/main" id="{73A713FC-FA52-4E24-B65B-2A07D88DA083}"/>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76" name="Straight Arrow Connector 34">
            <a:extLst>
              <a:ext uri="{FF2B5EF4-FFF2-40B4-BE49-F238E27FC236}">
                <a16:creationId xmlns:a16="http://schemas.microsoft.com/office/drawing/2014/main" id="{D63DFE20-E6A0-45E3-BC53-ABB587B31DA9}"/>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34">
            <a:extLst>
              <a:ext uri="{FF2B5EF4-FFF2-40B4-BE49-F238E27FC236}">
                <a16:creationId xmlns:a16="http://schemas.microsoft.com/office/drawing/2014/main" id="{E866531A-56EB-4CA9-985F-18AB679829F7}"/>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221">
            <a:extLst>
              <a:ext uri="{FF2B5EF4-FFF2-40B4-BE49-F238E27FC236}">
                <a16:creationId xmlns:a16="http://schemas.microsoft.com/office/drawing/2014/main" id="{34A9A2D8-5881-4214-BFD4-38EE1F27A604}"/>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80" name="矩形: 圆角 79">
            <a:extLst>
              <a:ext uri="{FF2B5EF4-FFF2-40B4-BE49-F238E27FC236}">
                <a16:creationId xmlns:a16="http://schemas.microsoft.com/office/drawing/2014/main" id="{656DCB4D-6341-4779-96DB-4892770A3D51}"/>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81" name="矩形: 圆角 80">
            <a:extLst>
              <a:ext uri="{FF2B5EF4-FFF2-40B4-BE49-F238E27FC236}">
                <a16:creationId xmlns:a16="http://schemas.microsoft.com/office/drawing/2014/main" id="{3C81B7DF-2DDA-4B01-8B36-A24542723D17}"/>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sp>
        <p:nvSpPr>
          <p:cNvPr id="82" name="矩形: 圆角 81">
            <a:extLst>
              <a:ext uri="{FF2B5EF4-FFF2-40B4-BE49-F238E27FC236}">
                <a16:creationId xmlns:a16="http://schemas.microsoft.com/office/drawing/2014/main" id="{B5485863-84DD-4AD3-ADD2-CB72B148A38A}"/>
              </a:ext>
            </a:extLst>
          </p:cNvPr>
          <p:cNvSpPr/>
          <p:nvPr/>
        </p:nvSpPr>
        <p:spPr>
          <a:xfrm>
            <a:off x="7530201" y="2075351"/>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221">
            <a:extLst>
              <a:ext uri="{FF2B5EF4-FFF2-40B4-BE49-F238E27FC236}">
                <a16:creationId xmlns:a16="http://schemas.microsoft.com/office/drawing/2014/main" id="{B5116200-424F-49E3-ADBA-B61F9F871F22}"/>
              </a:ext>
            </a:extLst>
          </p:cNvPr>
          <p:cNvCxnSpPr>
            <a:cxnSpLocks/>
            <a:stCxn id="73" idx="3"/>
            <a:endCxn id="80"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5"/>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7"/>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8"/>
                <a:stretch>
                  <a:fillRect l="-5814" t="-30556" r="-17442" b="-125000"/>
                </a:stretch>
              </a:blipFill>
            </p:spPr>
            <p:txBody>
              <a:bodyPr/>
              <a:lstStyle/>
              <a:p>
                <a:r>
                  <a:rPr lang="zh-CN" altLang="en-US">
                    <a:noFill/>
                  </a:rPr>
                  <a:t> </a:t>
                </a:r>
              </a:p>
            </p:txBody>
          </p:sp>
        </mc:Fallback>
      </mc:AlternateContent>
      <p:cxnSp>
        <p:nvCxnSpPr>
          <p:cNvPr id="92" name="Straight Arrow Connector 221">
            <a:extLst>
              <a:ext uri="{FF2B5EF4-FFF2-40B4-BE49-F238E27FC236}">
                <a16:creationId xmlns:a16="http://schemas.microsoft.com/office/drawing/2014/main" id="{DC4D0DC5-C562-4EC6-B298-CB03934140EB}"/>
              </a:ext>
            </a:extLst>
          </p:cNvPr>
          <p:cNvCxnSpPr>
            <a:cxnSpLocks/>
            <a:stCxn id="81" idx="3"/>
            <a:endCxn id="82" idx="1"/>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0C8E8E09-FABF-4E41-B495-C1CD5AB03FA6}"/>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90" name="TextBox 209">
                  <a:extLst>
                    <a:ext uri="{FF2B5EF4-FFF2-40B4-BE49-F238E27FC236}">
                      <a16:creationId xmlns:a16="http://schemas.microsoft.com/office/drawing/2014/main" id="{44EA91EF-11DA-46EE-9E59-3D96D66A5295}"/>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9"/>
                  <a:stretch>
                    <a:fillRect l="-19048"/>
                  </a:stretch>
                </a:blipFill>
              </p:spPr>
              <p:txBody>
                <a:bodyPr/>
                <a:lstStyle/>
                <a:p>
                  <a:r>
                    <a:rPr lang="zh-CN" altLang="en-US">
                      <a:noFill/>
                    </a:rPr>
                    <a:t> </a:t>
                  </a:r>
                </a:p>
              </p:txBody>
            </p:sp>
          </mc:Fallback>
        </mc:AlternateContent>
        <p:pic>
          <p:nvPicPr>
            <p:cNvPr id="94" name="Picture 195">
              <a:extLst>
                <a:ext uri="{FF2B5EF4-FFF2-40B4-BE49-F238E27FC236}">
                  <a16:creationId xmlns:a16="http://schemas.microsoft.com/office/drawing/2014/main" id="{0E469450-A179-4474-AA52-127874FB70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95" name="TextBox 209">
                  <a:extLst>
                    <a:ext uri="{FF2B5EF4-FFF2-40B4-BE49-F238E27FC236}">
                      <a16:creationId xmlns:a16="http://schemas.microsoft.com/office/drawing/2014/main" id="{EB9EE46B-234C-4CCF-A4AB-E39E778656EB}"/>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1"/>
                  <a:stretch>
                    <a:fillRect l="-20000"/>
                  </a:stretch>
                </a:blipFill>
              </p:spPr>
              <p:txBody>
                <a:bodyPr/>
                <a:lstStyle/>
                <a:p>
                  <a:r>
                    <a:rPr lang="zh-CN" altLang="en-US">
                      <a:noFill/>
                    </a:rPr>
                    <a:t> </a:t>
                  </a:r>
                </a:p>
              </p:txBody>
            </p:sp>
          </mc:Fallback>
        </mc:AlternateContent>
      </p:grpSp>
      <p:grpSp>
        <p:nvGrpSpPr>
          <p:cNvPr id="6" name="组合 5">
            <a:extLst>
              <a:ext uri="{FF2B5EF4-FFF2-40B4-BE49-F238E27FC236}">
                <a16:creationId xmlns:a16="http://schemas.microsoft.com/office/drawing/2014/main" id="{1A81316F-676E-4A38-B6AE-1B3035C8A08E}"/>
              </a:ext>
            </a:extLst>
          </p:cNvPr>
          <p:cNvGrpSpPr/>
          <p:nvPr/>
        </p:nvGrpSpPr>
        <p:grpSpPr>
          <a:xfrm>
            <a:off x="7279926" y="1117130"/>
            <a:ext cx="1234296" cy="853237"/>
            <a:chOff x="7279926" y="1117130"/>
            <a:chExt cx="1234296" cy="853237"/>
          </a:xfrm>
        </p:grpSpPr>
        <p:pic>
          <p:nvPicPr>
            <p:cNvPr id="97" name="Picture 196">
              <a:extLst>
                <a:ext uri="{FF2B5EF4-FFF2-40B4-BE49-F238E27FC236}">
                  <a16:creationId xmlns:a16="http://schemas.microsoft.com/office/drawing/2014/main" id="{682A2DE1-5839-4516-A02E-D5F38BB8DB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79926" y="1117130"/>
              <a:ext cx="1234296" cy="819649"/>
            </a:xfrm>
            <a:prstGeom prst="rect">
              <a:avLst/>
            </a:prstGeom>
          </p:spPr>
        </p:pic>
        <mc:AlternateContent xmlns:mc="http://schemas.openxmlformats.org/markup-compatibility/2006" xmlns:a14="http://schemas.microsoft.com/office/drawing/2010/main">
          <mc:Choice Requires="a14">
            <p:sp>
              <p:nvSpPr>
                <p:cNvPr id="98" name="TextBox 210">
                  <a:extLst>
                    <a:ext uri="{FF2B5EF4-FFF2-40B4-BE49-F238E27FC236}">
                      <a16:creationId xmlns:a16="http://schemas.microsoft.com/office/drawing/2014/main" id="{7796AC3C-0F31-48FF-A41B-E36E6A86CE42}"/>
                    </a:ext>
                  </a:extLst>
                </p:cNvPr>
                <p:cNvSpPr txBox="1"/>
                <p:nvPr/>
              </p:nvSpPr>
              <p:spPr>
                <a:xfrm>
                  <a:off x="8347264"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𝑹</m:t>
                        </m:r>
                      </m:oMath>
                    </m:oMathPara>
                  </a14:m>
                  <a:endParaRPr lang="en-US" sz="700" b="1" dirty="0">
                    <a:solidFill>
                      <a:schemeClr val="bg1"/>
                    </a:solidFill>
                  </a:endParaRPr>
                </a:p>
              </p:txBody>
            </p:sp>
          </mc:Choice>
          <mc:Fallback xmlns="">
            <p:sp>
              <p:nvSpPr>
                <p:cNvPr id="98" name="TextBox 210">
                  <a:extLst>
                    <a:ext uri="{FF2B5EF4-FFF2-40B4-BE49-F238E27FC236}">
                      <a16:creationId xmlns:a16="http://schemas.microsoft.com/office/drawing/2014/main" id="{7796AC3C-0F31-48FF-A41B-E36E6A86CE42}"/>
                    </a:ext>
                  </a:extLst>
                </p:cNvPr>
                <p:cNvSpPr txBox="1">
                  <a:spLocks noRot="1" noChangeAspect="1" noMove="1" noResize="1" noEditPoints="1" noAdjustHandles="1" noChangeArrowheads="1" noChangeShapeType="1" noTextEdit="1"/>
                </p:cNvSpPr>
                <p:nvPr/>
              </p:nvSpPr>
              <p:spPr>
                <a:xfrm>
                  <a:off x="8347264" y="1770312"/>
                  <a:ext cx="124011" cy="200055"/>
                </a:xfrm>
                <a:prstGeom prst="rect">
                  <a:avLst/>
                </a:prstGeom>
                <a:blipFill>
                  <a:blip r:embed="rId13"/>
                  <a:stretch>
                    <a:fillRect l="-9524"/>
                  </a:stretch>
                </a:blipFill>
              </p:spPr>
              <p:txBody>
                <a:bodyPr/>
                <a:lstStyle/>
                <a:p>
                  <a:r>
                    <a:rPr lang="zh-CN" altLang="en-US">
                      <a:noFill/>
                    </a:rPr>
                    <a:t> </a:t>
                  </a:r>
                </a:p>
              </p:txBody>
            </p:sp>
          </mc:Fallback>
        </mc:AlternateContent>
      </p:grpSp>
      <p:grpSp>
        <p:nvGrpSpPr>
          <p:cNvPr id="9" name="组合 8">
            <a:extLst>
              <a:ext uri="{FF2B5EF4-FFF2-40B4-BE49-F238E27FC236}">
                <a16:creationId xmlns:a16="http://schemas.microsoft.com/office/drawing/2014/main" id="{77039713-2F40-4AF8-86B3-38FB114D177E}"/>
              </a:ext>
            </a:extLst>
          </p:cNvPr>
          <p:cNvGrpSpPr/>
          <p:nvPr/>
        </p:nvGrpSpPr>
        <p:grpSpPr>
          <a:xfrm>
            <a:off x="581220" y="3411692"/>
            <a:ext cx="1236052" cy="834678"/>
            <a:chOff x="581220" y="3411692"/>
            <a:chExt cx="1236052" cy="834678"/>
          </a:xfrm>
        </p:grpSpPr>
        <p:pic>
          <p:nvPicPr>
            <p:cNvPr id="99" name="Picture 194">
              <a:extLst>
                <a:ext uri="{FF2B5EF4-FFF2-40B4-BE49-F238E27FC236}">
                  <a16:creationId xmlns:a16="http://schemas.microsoft.com/office/drawing/2014/main" id="{169D50D6-6F7F-4D0D-9A28-688AE06937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220" y="3411692"/>
              <a:ext cx="1236052" cy="820815"/>
            </a:xfrm>
            <a:prstGeom prst="rect">
              <a:avLst/>
            </a:prstGeom>
          </p:spPr>
        </p:pic>
        <mc:AlternateContent xmlns:mc="http://schemas.openxmlformats.org/markup-compatibility/2006" xmlns:a14="http://schemas.microsoft.com/office/drawing/2010/main">
          <mc:Choice Requires="a14">
            <p:sp>
              <p:nvSpPr>
                <p:cNvPr id="100" name="TextBox 206">
                  <a:extLst>
                    <a:ext uri="{FF2B5EF4-FFF2-40B4-BE49-F238E27FC236}">
                      <a16:creationId xmlns:a16="http://schemas.microsoft.com/office/drawing/2014/main" id="{B4550EC2-008E-413D-A8E2-1B7B1BC68100}"/>
                    </a:ext>
                  </a:extLst>
                </p:cNvPr>
                <p:cNvSpPr txBox="1"/>
                <p:nvPr/>
              </p:nvSpPr>
              <p:spPr>
                <a:xfrm>
                  <a:off x="1533091"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tx1"/>
                            </a:solidFill>
                            <a:latin typeface="Cambria Math" panose="02040503050406030204" pitchFamily="18" charset="0"/>
                          </a:rPr>
                          <m:t>𝑬</m:t>
                        </m:r>
                        <m:r>
                          <a:rPr lang="en-US" sz="700" b="1" i="1" smtClean="0">
                            <a:solidFill>
                              <a:schemeClr val="tx1"/>
                            </a:solidFill>
                            <a:latin typeface="Cambria Math" panose="02040503050406030204" pitchFamily="18" charset="0"/>
                          </a:rPr>
                          <m:t>(</m:t>
                        </m:r>
                        <m:r>
                          <a:rPr lang="en-US" sz="700" b="1" i="1" smtClean="0">
                            <a:solidFill>
                              <a:schemeClr val="tx1"/>
                            </a:solidFill>
                            <a:latin typeface="Cambria Math" panose="02040503050406030204" pitchFamily="18" charset="0"/>
                          </a:rPr>
                          <m:t>𝑰</m:t>
                        </m:r>
                        <m:r>
                          <a:rPr lang="en-US" sz="700" b="1" i="1" smtClean="0">
                            <a:solidFill>
                              <a:schemeClr val="tx1"/>
                            </a:solidFill>
                            <a:latin typeface="Cambria Math" panose="02040503050406030204" pitchFamily="18" charset="0"/>
                          </a:rPr>
                          <m:t>)</m:t>
                        </m:r>
                      </m:oMath>
                    </m:oMathPara>
                  </a14:m>
                  <a:endParaRPr lang="en-US" sz="700" b="1" dirty="0">
                    <a:solidFill>
                      <a:schemeClr val="tx1"/>
                    </a:solidFill>
                  </a:endParaRPr>
                </a:p>
              </p:txBody>
            </p:sp>
          </mc:Choice>
          <mc:Fallback xmlns="">
            <p:sp>
              <p:nvSpPr>
                <p:cNvPr id="100" name="TextBox 206">
                  <a:extLst>
                    <a:ext uri="{FF2B5EF4-FFF2-40B4-BE49-F238E27FC236}">
                      <a16:creationId xmlns:a16="http://schemas.microsoft.com/office/drawing/2014/main" id="{B4550EC2-008E-413D-A8E2-1B7B1BC68100}"/>
                    </a:ext>
                  </a:extLst>
                </p:cNvPr>
                <p:cNvSpPr txBox="1">
                  <a:spLocks noRot="1" noChangeAspect="1" noMove="1" noResize="1" noEditPoints="1" noAdjustHandles="1" noChangeArrowheads="1" noChangeShapeType="1" noTextEdit="1"/>
                </p:cNvSpPr>
                <p:nvPr/>
              </p:nvSpPr>
              <p:spPr>
                <a:xfrm>
                  <a:off x="1533091" y="4046315"/>
                  <a:ext cx="264478" cy="200055"/>
                </a:xfrm>
                <a:prstGeom prst="rect">
                  <a:avLst/>
                </a:prstGeom>
                <a:blipFill>
                  <a:blip r:embed="rId15"/>
                  <a:stretch>
                    <a:fillRect/>
                  </a:stretch>
                </a:blipFill>
              </p:spPr>
              <p:txBody>
                <a:bodyPr/>
                <a:lstStyle/>
                <a:p>
                  <a:r>
                    <a:rPr lang="zh-CN" altLang="en-US">
                      <a:noFill/>
                    </a:rPr>
                    <a:t> </a:t>
                  </a:r>
                </a:p>
              </p:txBody>
            </p:sp>
          </mc:Fallback>
        </mc:AlternateContent>
      </p:grpSp>
      <p:grpSp>
        <p:nvGrpSpPr>
          <p:cNvPr id="8" name="组合 7">
            <a:extLst>
              <a:ext uri="{FF2B5EF4-FFF2-40B4-BE49-F238E27FC236}">
                <a16:creationId xmlns:a16="http://schemas.microsoft.com/office/drawing/2014/main" id="{28D87ADF-2CE5-4888-B1C0-9A1BA3607F02}"/>
              </a:ext>
            </a:extLst>
          </p:cNvPr>
          <p:cNvGrpSpPr/>
          <p:nvPr/>
        </p:nvGrpSpPr>
        <p:grpSpPr>
          <a:xfrm>
            <a:off x="2945077" y="3411692"/>
            <a:ext cx="1274201" cy="834678"/>
            <a:chOff x="2945077" y="3411692"/>
            <a:chExt cx="1274201" cy="834678"/>
          </a:xfrm>
        </p:grpSpPr>
        <p:pic>
          <p:nvPicPr>
            <p:cNvPr id="101" name="Picture 193">
              <a:extLst>
                <a:ext uri="{FF2B5EF4-FFF2-40B4-BE49-F238E27FC236}">
                  <a16:creationId xmlns:a16="http://schemas.microsoft.com/office/drawing/2014/main" id="{4DD1FB7D-30DE-40A0-AA61-030055294E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45077" y="3411692"/>
              <a:ext cx="1236052" cy="820815"/>
            </a:xfrm>
            <a:prstGeom prst="rect">
              <a:avLst/>
            </a:prstGeom>
          </p:spPr>
        </p:pic>
        <mc:AlternateContent xmlns:mc="http://schemas.openxmlformats.org/markup-compatibility/2006" xmlns:a14="http://schemas.microsoft.com/office/drawing/2010/main">
          <mc:Choice Requires="a14">
            <p:sp>
              <p:nvSpPr>
                <p:cNvPr id="102" name="TextBox 207">
                  <a:extLst>
                    <a:ext uri="{FF2B5EF4-FFF2-40B4-BE49-F238E27FC236}">
                      <a16:creationId xmlns:a16="http://schemas.microsoft.com/office/drawing/2014/main" id="{F8F2AF34-104D-4700-B030-C837F1E7D134}"/>
                    </a:ext>
                  </a:extLst>
                </p:cNvPr>
                <p:cNvSpPr txBox="1"/>
                <p:nvPr/>
              </p:nvSpPr>
              <p:spPr>
                <a:xfrm>
                  <a:off x="3954800"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latin typeface="Cambria Math" panose="02040503050406030204" pitchFamily="18" charset="0"/>
                          </a:rPr>
                          <m:t>𝑬</m:t>
                        </m:r>
                        <m:r>
                          <a:rPr lang="en-US" sz="700" b="1" i="1" smtClean="0">
                            <a:latin typeface="Cambria Math" panose="02040503050406030204" pitchFamily="18" charset="0"/>
                          </a:rPr>
                          <m:t>′</m:t>
                        </m:r>
                      </m:oMath>
                    </m:oMathPara>
                  </a14:m>
                  <a:endParaRPr lang="en-US" sz="700" b="1" dirty="0"/>
                </a:p>
              </p:txBody>
            </p:sp>
          </mc:Choice>
          <mc:Fallback xmlns="">
            <p:sp>
              <p:nvSpPr>
                <p:cNvPr id="102" name="TextBox 207">
                  <a:extLst>
                    <a:ext uri="{FF2B5EF4-FFF2-40B4-BE49-F238E27FC236}">
                      <a16:creationId xmlns:a16="http://schemas.microsoft.com/office/drawing/2014/main" id="{F8F2AF34-104D-4700-B030-C837F1E7D134}"/>
                    </a:ext>
                  </a:extLst>
                </p:cNvPr>
                <p:cNvSpPr txBox="1">
                  <a:spLocks noRot="1" noChangeAspect="1" noMove="1" noResize="1" noEditPoints="1" noAdjustHandles="1" noChangeArrowheads="1" noChangeShapeType="1" noTextEdit="1"/>
                </p:cNvSpPr>
                <p:nvPr/>
              </p:nvSpPr>
              <p:spPr>
                <a:xfrm>
                  <a:off x="3954800" y="4046315"/>
                  <a:ext cx="264478" cy="200055"/>
                </a:xfrm>
                <a:prstGeom prst="rect">
                  <a:avLst/>
                </a:prstGeom>
                <a:blipFill>
                  <a:blip r:embed="rId17"/>
                  <a:stretch>
                    <a:fillRect/>
                  </a:stretch>
                </a:blipFill>
              </p:spPr>
              <p:txBody>
                <a:bodyPr/>
                <a:lstStyle/>
                <a:p>
                  <a:r>
                    <a:rPr lang="zh-CN" altLang="en-US">
                      <a:noFill/>
                    </a:rPr>
                    <a:t> </a:t>
                  </a:r>
                </a:p>
              </p:txBody>
            </p:sp>
          </mc:Fallback>
        </mc:AlternateContent>
      </p:grpSp>
      <p:sp>
        <p:nvSpPr>
          <p:cNvPr id="125" name="Right Bracket 101">
            <a:extLst>
              <a:ext uri="{FF2B5EF4-FFF2-40B4-BE49-F238E27FC236}">
                <a16:creationId xmlns:a16="http://schemas.microsoft.com/office/drawing/2014/main" id="{3E692C9F-D801-49F7-8EA4-11F9A216E956}"/>
              </a:ext>
            </a:extLst>
          </p:cNvPr>
          <p:cNvSpPr/>
          <p:nvPr/>
        </p:nvSpPr>
        <p:spPr>
          <a:xfrm>
            <a:off x="5308953" y="2301378"/>
            <a:ext cx="684374"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33" name="Straight Arrow Connector 151">
            <a:extLst>
              <a:ext uri="{FF2B5EF4-FFF2-40B4-BE49-F238E27FC236}">
                <a16:creationId xmlns:a16="http://schemas.microsoft.com/office/drawing/2014/main" id="{26972CFD-DB9E-4B9B-A00D-E6D670B6FF3F}"/>
              </a:ext>
            </a:extLst>
          </p:cNvPr>
          <p:cNvCxnSpPr>
            <a:cxnSpLocks/>
          </p:cNvCxnSpPr>
          <p:nvPr/>
        </p:nvCxnSpPr>
        <p:spPr>
          <a:xfrm>
            <a:off x="4193002" y="3037883"/>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Arrow Connector 221">
            <a:extLst>
              <a:ext uri="{FF2B5EF4-FFF2-40B4-BE49-F238E27FC236}">
                <a16:creationId xmlns:a16="http://schemas.microsoft.com/office/drawing/2014/main" id="{4BBACDF4-CAC9-4FF8-8EF1-6F51675B03C1}"/>
              </a:ext>
            </a:extLst>
          </p:cNvPr>
          <p:cNvCxnSpPr>
            <a:cxnSpLocks/>
            <a:stCxn id="132" idx="3"/>
            <a:endCxn id="81" idx="1"/>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221">
            <a:extLst>
              <a:ext uri="{FF2B5EF4-FFF2-40B4-BE49-F238E27FC236}">
                <a16:creationId xmlns:a16="http://schemas.microsoft.com/office/drawing/2014/main" id="{1B5239EC-29C6-4F42-9517-1F0CE76310E2}"/>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2277F8A3-91C4-4996-A420-3BE19942F73C}"/>
              </a:ext>
            </a:extLst>
          </p:cNvPr>
          <p:cNvSpPr/>
          <p:nvPr/>
        </p:nvSpPr>
        <p:spPr>
          <a:xfrm>
            <a:off x="4935314" y="1476960"/>
            <a:ext cx="178135" cy="1257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6522011B-798C-4911-9EAF-7E99880B54C9}"/>
              </a:ext>
            </a:extLst>
          </p:cNvPr>
          <p:cNvSpPr/>
          <p:nvPr/>
        </p:nvSpPr>
        <p:spPr>
          <a:xfrm>
            <a:off x="7450838" y="1475703"/>
            <a:ext cx="178135" cy="1257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D19EF822-19E7-4860-83F7-1BB08C93CE9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97201" y="654506"/>
            <a:ext cx="888028" cy="637879"/>
          </a:xfrm>
          <a:prstGeom prst="rect">
            <a:avLst/>
          </a:prstGeom>
          <a:ln w="25400">
            <a:solidFill>
              <a:srgbClr val="FF0000"/>
            </a:solidFill>
          </a:ln>
        </p:spPr>
      </p:pic>
      <p:pic>
        <p:nvPicPr>
          <p:cNvPr id="43" name="图片 42">
            <a:extLst>
              <a:ext uri="{FF2B5EF4-FFF2-40B4-BE49-F238E27FC236}">
                <a16:creationId xmlns:a16="http://schemas.microsoft.com/office/drawing/2014/main" id="{48569927-8BCA-405D-A4CC-2BB763C4EBB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82550" y="656342"/>
            <a:ext cx="885472" cy="636043"/>
          </a:xfrm>
          <a:prstGeom prst="rect">
            <a:avLst/>
          </a:prstGeom>
          <a:ln w="25400">
            <a:solidFill>
              <a:srgbClr val="FF0000"/>
            </a:solidFill>
          </a:ln>
        </p:spPr>
      </p:pic>
      <p:sp>
        <p:nvSpPr>
          <p:cNvPr id="48" name="文本框 3">
            <a:extLst>
              <a:ext uri="{FF2B5EF4-FFF2-40B4-BE49-F238E27FC236}">
                <a16:creationId xmlns:a16="http://schemas.microsoft.com/office/drawing/2014/main" id="{2CE40C63-447D-4E85-ADF9-7A806BA43536}"/>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1007169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a:extLst>
              <a:ext uri="{FF2B5EF4-FFF2-40B4-BE49-F238E27FC236}">
                <a16:creationId xmlns:a16="http://schemas.microsoft.com/office/drawing/2014/main" id="{BF60AE2D-ABEF-41C5-9631-9E0502539EDE}"/>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3" name="矩形: 圆角 72">
            <a:extLst>
              <a:ext uri="{FF2B5EF4-FFF2-40B4-BE49-F238E27FC236}">
                <a16:creationId xmlns:a16="http://schemas.microsoft.com/office/drawing/2014/main" id="{AB1F6D63-6584-4CCC-A803-C300FA6041E3}"/>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74" name="矩形: 圆角 73">
            <a:extLst>
              <a:ext uri="{FF2B5EF4-FFF2-40B4-BE49-F238E27FC236}">
                <a16:creationId xmlns:a16="http://schemas.microsoft.com/office/drawing/2014/main" id="{73A713FC-FA52-4E24-B65B-2A07D88DA083}"/>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76" name="Straight Arrow Connector 34">
            <a:extLst>
              <a:ext uri="{FF2B5EF4-FFF2-40B4-BE49-F238E27FC236}">
                <a16:creationId xmlns:a16="http://schemas.microsoft.com/office/drawing/2014/main" id="{D63DFE20-E6A0-45E3-BC53-ABB587B31DA9}"/>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34">
            <a:extLst>
              <a:ext uri="{FF2B5EF4-FFF2-40B4-BE49-F238E27FC236}">
                <a16:creationId xmlns:a16="http://schemas.microsoft.com/office/drawing/2014/main" id="{E866531A-56EB-4CA9-985F-18AB679829F7}"/>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221">
            <a:extLst>
              <a:ext uri="{FF2B5EF4-FFF2-40B4-BE49-F238E27FC236}">
                <a16:creationId xmlns:a16="http://schemas.microsoft.com/office/drawing/2014/main" id="{34A9A2D8-5881-4214-BFD4-38EE1F27A604}"/>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79" name="矩形: 圆角 78">
            <a:extLst>
              <a:ext uri="{FF2B5EF4-FFF2-40B4-BE49-F238E27FC236}">
                <a16:creationId xmlns:a16="http://schemas.microsoft.com/office/drawing/2014/main" id="{AAB0557B-6CE6-4867-A3C3-C6452862138F}"/>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80" name="矩形: 圆角 79">
            <a:extLst>
              <a:ext uri="{FF2B5EF4-FFF2-40B4-BE49-F238E27FC236}">
                <a16:creationId xmlns:a16="http://schemas.microsoft.com/office/drawing/2014/main" id="{656DCB4D-6341-4779-96DB-4892770A3D51}"/>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81" name="矩形: 圆角 80">
            <a:extLst>
              <a:ext uri="{FF2B5EF4-FFF2-40B4-BE49-F238E27FC236}">
                <a16:creationId xmlns:a16="http://schemas.microsoft.com/office/drawing/2014/main" id="{3C81B7DF-2DDA-4B01-8B36-A24542723D17}"/>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sp>
        <p:nvSpPr>
          <p:cNvPr id="82" name="矩形: 圆角 81">
            <a:extLst>
              <a:ext uri="{FF2B5EF4-FFF2-40B4-BE49-F238E27FC236}">
                <a16:creationId xmlns:a16="http://schemas.microsoft.com/office/drawing/2014/main" id="{B5485863-84DD-4AD3-ADD2-CB72B148A38A}"/>
              </a:ext>
            </a:extLst>
          </p:cNvPr>
          <p:cNvSpPr/>
          <p:nvPr/>
        </p:nvSpPr>
        <p:spPr>
          <a:xfrm>
            <a:off x="7530201" y="2075351"/>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221">
            <a:extLst>
              <a:ext uri="{FF2B5EF4-FFF2-40B4-BE49-F238E27FC236}">
                <a16:creationId xmlns:a16="http://schemas.microsoft.com/office/drawing/2014/main" id="{B5116200-424F-49E3-ADBA-B61F9F871F22}"/>
              </a:ext>
            </a:extLst>
          </p:cNvPr>
          <p:cNvCxnSpPr>
            <a:cxnSpLocks/>
            <a:stCxn id="73" idx="3"/>
            <a:endCxn id="80"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7E6C6A9-41F8-4582-A5FF-07C05EA31165}"/>
              </a:ext>
            </a:extLst>
          </p:cNvPr>
          <p:cNvGrpSpPr/>
          <p:nvPr/>
        </p:nvGrpSpPr>
        <p:grpSpPr>
          <a:xfrm>
            <a:off x="579464" y="1117130"/>
            <a:ext cx="1236052" cy="853237"/>
            <a:chOff x="579464" y="1117130"/>
            <a:chExt cx="1236052" cy="853237"/>
          </a:xfrm>
        </p:grpSpPr>
        <p:pic>
          <p:nvPicPr>
            <p:cNvPr id="85" name="Picture 191">
              <a:extLst>
                <a:ext uri="{FF2B5EF4-FFF2-40B4-BE49-F238E27FC236}">
                  <a16:creationId xmlns:a16="http://schemas.microsoft.com/office/drawing/2014/main" id="{ADAC6FF0-242F-4A18-81A6-E89D1771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4" y="1117130"/>
              <a:ext cx="1236052" cy="819649"/>
            </a:xfrm>
            <a:prstGeom prst="rect">
              <a:avLst/>
            </a:prstGeom>
          </p:spPr>
        </p:pic>
        <mc:AlternateContent xmlns:mc="http://schemas.openxmlformats.org/markup-compatibility/2006" xmlns:a14="http://schemas.microsoft.com/office/drawing/2010/main">
          <mc:Choice Requires="a14">
            <p:sp>
              <p:nvSpPr>
                <p:cNvPr id="86" name="TextBox 205">
                  <a:extLst>
                    <a:ext uri="{FF2B5EF4-FFF2-40B4-BE49-F238E27FC236}">
                      <a16:creationId xmlns:a16="http://schemas.microsoft.com/office/drawing/2014/main" id="{664683CC-20B8-4D12-BD62-1F984A8BA097}"/>
                    </a:ext>
                  </a:extLst>
                </p:cNvPr>
                <p:cNvSpPr txBox="1"/>
                <p:nvPr/>
              </p:nvSpPr>
              <p:spPr>
                <a:xfrm>
                  <a:off x="1679216"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𝑰</m:t>
                        </m:r>
                      </m:oMath>
                    </m:oMathPara>
                  </a14:m>
                  <a:endParaRPr lang="en-US" sz="700" b="1" dirty="0">
                    <a:solidFill>
                      <a:schemeClr val="bg1"/>
                    </a:solidFill>
                  </a:endParaRPr>
                </a:p>
              </p:txBody>
            </p:sp>
          </mc:Choice>
          <mc:Fallback xmlns="">
            <p:sp>
              <p:nvSpPr>
                <p:cNvPr id="86" name="TextBox 205">
                  <a:extLst>
                    <a:ext uri="{FF2B5EF4-FFF2-40B4-BE49-F238E27FC236}">
                      <a16:creationId xmlns:a16="http://schemas.microsoft.com/office/drawing/2014/main" id="{664683CC-20B8-4D12-BD62-1F984A8BA097}"/>
                    </a:ext>
                  </a:extLst>
                </p:cNvPr>
                <p:cNvSpPr txBox="1">
                  <a:spLocks noRot="1" noChangeAspect="1" noMove="1" noResize="1" noEditPoints="1" noAdjustHandles="1" noChangeArrowheads="1" noChangeShapeType="1" noTextEdit="1"/>
                </p:cNvSpPr>
                <p:nvPr/>
              </p:nvSpPr>
              <p:spPr>
                <a:xfrm>
                  <a:off x="1679216" y="1770312"/>
                  <a:ext cx="124011" cy="200055"/>
                </a:xfrm>
                <a:prstGeom prst="rect">
                  <a:avLst/>
                </a:prstGeom>
                <a:blipFill>
                  <a:blip r:embed="rId4"/>
                  <a:stretch>
                    <a:fillRect/>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4B238FCF-539B-4A79-B392-176965D20468}"/>
              </a:ext>
            </a:extLst>
          </p:cNvPr>
          <p:cNvGrpSpPr/>
          <p:nvPr/>
        </p:nvGrpSpPr>
        <p:grpSpPr>
          <a:xfrm>
            <a:off x="2946833" y="1117130"/>
            <a:ext cx="1234296" cy="853237"/>
            <a:chOff x="2946833" y="1117130"/>
            <a:chExt cx="1234296" cy="853237"/>
          </a:xfrm>
        </p:grpSpPr>
        <p:pic>
          <p:nvPicPr>
            <p:cNvPr id="88" name="Picture 192">
              <a:extLst>
                <a:ext uri="{FF2B5EF4-FFF2-40B4-BE49-F238E27FC236}">
                  <a16:creationId xmlns:a16="http://schemas.microsoft.com/office/drawing/2014/main" id="{08CA33DE-9F2E-4BE1-8696-F5846ACE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833" y="1117130"/>
              <a:ext cx="1234296" cy="819649"/>
            </a:xfrm>
            <a:prstGeom prst="rect">
              <a:avLst/>
            </a:prstGeom>
          </p:spPr>
        </p:pic>
        <mc:AlternateContent xmlns:mc="http://schemas.openxmlformats.org/markup-compatibility/2006" xmlns:a14="http://schemas.microsoft.com/office/drawing/2010/main">
          <mc:Choice Requires="a14">
            <p:sp>
              <p:nvSpPr>
                <p:cNvPr id="89" name="TextBox 208">
                  <a:extLst>
                    <a:ext uri="{FF2B5EF4-FFF2-40B4-BE49-F238E27FC236}">
                      <a16:creationId xmlns:a16="http://schemas.microsoft.com/office/drawing/2014/main" id="{8DD6F8C9-52DD-412B-8D50-A977EA6052A9}"/>
                    </a:ext>
                  </a:extLst>
                </p:cNvPr>
                <p:cNvSpPr txBox="1"/>
                <p:nvPr/>
              </p:nvSpPr>
              <p:spPr>
                <a:xfrm>
                  <a:off x="4030412"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𝒓</m:t>
                        </m:r>
                      </m:oMath>
                    </m:oMathPara>
                  </a14:m>
                  <a:endParaRPr lang="en-US" sz="700" b="1" dirty="0">
                    <a:solidFill>
                      <a:schemeClr val="bg1"/>
                    </a:solidFill>
                  </a:endParaRPr>
                </a:p>
              </p:txBody>
            </p:sp>
          </mc:Choice>
          <mc:Fallback xmlns="">
            <p:sp>
              <p:nvSpPr>
                <p:cNvPr id="89" name="TextBox 208">
                  <a:extLst>
                    <a:ext uri="{FF2B5EF4-FFF2-40B4-BE49-F238E27FC236}">
                      <a16:creationId xmlns:a16="http://schemas.microsoft.com/office/drawing/2014/main" id="{8DD6F8C9-52DD-412B-8D50-A977EA6052A9}"/>
                    </a:ext>
                  </a:extLst>
                </p:cNvPr>
                <p:cNvSpPr txBox="1">
                  <a:spLocks noRot="1" noChangeAspect="1" noMove="1" noResize="1" noEditPoints="1" noAdjustHandles="1" noChangeArrowheads="1" noChangeShapeType="1" noTextEdit="1"/>
                </p:cNvSpPr>
                <p:nvPr/>
              </p:nvSpPr>
              <p:spPr>
                <a:xfrm>
                  <a:off x="4030412" y="1770312"/>
                  <a:ext cx="124011" cy="200055"/>
                </a:xfrm>
                <a:prstGeom prst="rect">
                  <a:avLst/>
                </a:prstGeom>
                <a:blipFill>
                  <a:blip r:embed="rId6"/>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7"/>
                <a:stretch>
                  <a:fillRect l="-5814" t="-30556" r="-17442" b="-125000"/>
                </a:stretch>
              </a:blipFill>
            </p:spPr>
            <p:txBody>
              <a:bodyPr/>
              <a:lstStyle/>
              <a:p>
                <a:r>
                  <a:rPr lang="zh-CN" altLang="en-US">
                    <a:noFill/>
                  </a:rPr>
                  <a:t> </a:t>
                </a:r>
              </a:p>
            </p:txBody>
          </p:sp>
        </mc:Fallback>
      </mc:AlternateContent>
      <p:cxnSp>
        <p:nvCxnSpPr>
          <p:cNvPr id="92" name="Straight Arrow Connector 221">
            <a:extLst>
              <a:ext uri="{FF2B5EF4-FFF2-40B4-BE49-F238E27FC236}">
                <a16:creationId xmlns:a16="http://schemas.microsoft.com/office/drawing/2014/main" id="{DC4D0DC5-C562-4EC6-B298-CB03934140EB}"/>
              </a:ext>
            </a:extLst>
          </p:cNvPr>
          <p:cNvCxnSpPr>
            <a:cxnSpLocks/>
            <a:stCxn id="81" idx="3"/>
            <a:endCxn id="82" idx="1"/>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0C8E8E09-FABF-4E41-B495-C1CD5AB03FA6}"/>
              </a:ext>
            </a:extLst>
          </p:cNvPr>
          <p:cNvGrpSpPr/>
          <p:nvPr/>
        </p:nvGrpSpPr>
        <p:grpSpPr>
          <a:xfrm>
            <a:off x="4759032" y="1117130"/>
            <a:ext cx="1234296" cy="853237"/>
            <a:chOff x="4759032" y="1117130"/>
            <a:chExt cx="1234296" cy="853237"/>
          </a:xfrm>
        </p:grpSpPr>
        <mc:AlternateContent xmlns:mc="http://schemas.openxmlformats.org/markup-compatibility/2006" xmlns:a14="http://schemas.microsoft.com/office/drawing/2010/main">
          <mc:Choice Requires="a14">
            <p:sp>
              <p:nvSpPr>
                <p:cNvPr id="90" name="TextBox 209">
                  <a:extLst>
                    <a:ext uri="{FF2B5EF4-FFF2-40B4-BE49-F238E27FC236}">
                      <a16:creationId xmlns:a16="http://schemas.microsoft.com/office/drawing/2014/main" id="{44EA91EF-11DA-46EE-9E59-3D96D66A5295}"/>
                    </a:ext>
                  </a:extLst>
                </p:cNvPr>
                <p:cNvSpPr txBox="1"/>
                <p:nvPr/>
              </p:nvSpPr>
              <p:spPr>
                <a:xfrm>
                  <a:off x="5109639" y="1546246"/>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0" name="TextBox 209">
                  <a:extLst>
                    <a:ext uri="{FF2B5EF4-FFF2-40B4-BE49-F238E27FC236}">
                      <a16:creationId xmlns:a16="http://schemas.microsoft.com/office/drawing/2014/main" id="{44EA91EF-11DA-46EE-9E59-3D96D66A5295}"/>
                    </a:ext>
                  </a:extLst>
                </p:cNvPr>
                <p:cNvSpPr txBox="1">
                  <a:spLocks noRot="1" noChangeAspect="1" noMove="1" noResize="1" noEditPoints="1" noAdjustHandles="1" noChangeArrowheads="1" noChangeShapeType="1" noTextEdit="1"/>
                </p:cNvSpPr>
                <p:nvPr/>
              </p:nvSpPr>
              <p:spPr>
                <a:xfrm>
                  <a:off x="5109639" y="1546246"/>
                  <a:ext cx="124011" cy="200055"/>
                </a:xfrm>
                <a:prstGeom prst="rect">
                  <a:avLst/>
                </a:prstGeom>
                <a:blipFill>
                  <a:blip r:embed="rId8"/>
                  <a:stretch>
                    <a:fillRect l="-19048"/>
                  </a:stretch>
                </a:blipFill>
              </p:spPr>
              <p:txBody>
                <a:bodyPr/>
                <a:lstStyle/>
                <a:p>
                  <a:r>
                    <a:rPr lang="zh-CN" altLang="en-US">
                      <a:noFill/>
                    </a:rPr>
                    <a:t> </a:t>
                  </a:r>
                </a:p>
              </p:txBody>
            </p:sp>
          </mc:Fallback>
        </mc:AlternateContent>
        <p:pic>
          <p:nvPicPr>
            <p:cNvPr id="94" name="Picture 195">
              <a:extLst>
                <a:ext uri="{FF2B5EF4-FFF2-40B4-BE49-F238E27FC236}">
                  <a16:creationId xmlns:a16="http://schemas.microsoft.com/office/drawing/2014/main" id="{0E469450-A179-4474-AA52-127874FB7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032" y="1117130"/>
              <a:ext cx="1234296" cy="819649"/>
            </a:xfrm>
            <a:prstGeom prst="rect">
              <a:avLst/>
            </a:prstGeom>
          </p:spPr>
        </p:pic>
        <mc:AlternateContent xmlns:mc="http://schemas.openxmlformats.org/markup-compatibility/2006" xmlns:a14="http://schemas.microsoft.com/office/drawing/2010/main">
          <mc:Choice Requires="a14">
            <p:sp>
              <p:nvSpPr>
                <p:cNvPr id="95" name="TextBox 209">
                  <a:extLst>
                    <a:ext uri="{FF2B5EF4-FFF2-40B4-BE49-F238E27FC236}">
                      <a16:creationId xmlns:a16="http://schemas.microsoft.com/office/drawing/2014/main" id="{EB9EE46B-234C-4CCF-A4AB-E39E778656EB}"/>
                    </a:ext>
                  </a:extLst>
                </p:cNvPr>
                <p:cNvSpPr txBox="1"/>
                <p:nvPr/>
              </p:nvSpPr>
              <p:spPr>
                <a:xfrm>
                  <a:off x="5821575"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solidFill>
                                  <a:schemeClr val="bg1"/>
                                </a:solidFill>
                                <a:latin typeface="Cambria Math" panose="02040503050406030204" pitchFamily="18" charset="0"/>
                              </a:rPr>
                            </m:ctrlPr>
                          </m:sSupPr>
                          <m:e>
                            <m:r>
                              <a:rPr lang="en-US" sz="700" b="1" i="1" smtClean="0">
                                <a:solidFill>
                                  <a:schemeClr val="bg1"/>
                                </a:solidFill>
                                <a:latin typeface="Cambria Math" panose="02040503050406030204" pitchFamily="18" charset="0"/>
                              </a:rPr>
                              <m:t>𝑹</m:t>
                            </m:r>
                          </m:e>
                          <m:sup>
                            <m:r>
                              <a:rPr lang="en-US" sz="700" b="1" i="1" smtClean="0">
                                <a:solidFill>
                                  <a:schemeClr val="bg1"/>
                                </a:solidFill>
                                <a:latin typeface="Cambria Math" panose="02040503050406030204" pitchFamily="18" charset="0"/>
                              </a:rPr>
                              <m:t>′</m:t>
                            </m:r>
                          </m:sup>
                        </m:sSup>
                      </m:oMath>
                    </m:oMathPara>
                  </a14:m>
                  <a:endParaRPr lang="en-US" sz="700" b="1" dirty="0">
                    <a:solidFill>
                      <a:schemeClr val="bg1"/>
                    </a:solidFill>
                  </a:endParaRPr>
                </a:p>
              </p:txBody>
            </p:sp>
          </mc:Choice>
          <mc:Fallback xmlns="">
            <p:sp>
              <p:nvSpPr>
                <p:cNvPr id="95" name="TextBox 209">
                  <a:extLst>
                    <a:ext uri="{FF2B5EF4-FFF2-40B4-BE49-F238E27FC236}">
                      <a16:creationId xmlns:a16="http://schemas.microsoft.com/office/drawing/2014/main" id="{EB9EE46B-234C-4CCF-A4AB-E39E778656EB}"/>
                    </a:ext>
                  </a:extLst>
                </p:cNvPr>
                <p:cNvSpPr txBox="1">
                  <a:spLocks noRot="1" noChangeAspect="1" noMove="1" noResize="1" noEditPoints="1" noAdjustHandles="1" noChangeArrowheads="1" noChangeShapeType="1" noTextEdit="1"/>
                </p:cNvSpPr>
                <p:nvPr/>
              </p:nvSpPr>
              <p:spPr>
                <a:xfrm>
                  <a:off x="5821575" y="1770312"/>
                  <a:ext cx="124011" cy="200055"/>
                </a:xfrm>
                <a:prstGeom prst="rect">
                  <a:avLst/>
                </a:prstGeom>
                <a:blipFill>
                  <a:blip r:embed="rId10"/>
                  <a:stretch>
                    <a:fillRect l="-20000"/>
                  </a:stretch>
                </a:blipFill>
              </p:spPr>
              <p:txBody>
                <a:bodyPr/>
                <a:lstStyle/>
                <a:p>
                  <a:r>
                    <a:rPr lang="zh-CN" altLang="en-US">
                      <a:noFill/>
                    </a:rPr>
                    <a:t> </a:t>
                  </a:r>
                </a:p>
              </p:txBody>
            </p:sp>
          </mc:Fallback>
        </mc:AlternateContent>
      </p:grpSp>
      <p:grpSp>
        <p:nvGrpSpPr>
          <p:cNvPr id="6" name="组合 5">
            <a:extLst>
              <a:ext uri="{FF2B5EF4-FFF2-40B4-BE49-F238E27FC236}">
                <a16:creationId xmlns:a16="http://schemas.microsoft.com/office/drawing/2014/main" id="{1A81316F-676E-4A38-B6AE-1B3035C8A08E}"/>
              </a:ext>
            </a:extLst>
          </p:cNvPr>
          <p:cNvGrpSpPr/>
          <p:nvPr/>
        </p:nvGrpSpPr>
        <p:grpSpPr>
          <a:xfrm>
            <a:off x="7279926" y="1117130"/>
            <a:ext cx="1234296" cy="853237"/>
            <a:chOff x="7279926" y="1117130"/>
            <a:chExt cx="1234296" cy="853237"/>
          </a:xfrm>
        </p:grpSpPr>
        <p:pic>
          <p:nvPicPr>
            <p:cNvPr id="97" name="Picture 196">
              <a:extLst>
                <a:ext uri="{FF2B5EF4-FFF2-40B4-BE49-F238E27FC236}">
                  <a16:creationId xmlns:a16="http://schemas.microsoft.com/office/drawing/2014/main" id="{682A2DE1-5839-4516-A02E-D5F38BB8DB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79926" y="1117130"/>
              <a:ext cx="1234296" cy="819649"/>
            </a:xfrm>
            <a:prstGeom prst="rect">
              <a:avLst/>
            </a:prstGeom>
          </p:spPr>
        </p:pic>
        <mc:AlternateContent xmlns:mc="http://schemas.openxmlformats.org/markup-compatibility/2006" xmlns:a14="http://schemas.microsoft.com/office/drawing/2010/main">
          <mc:Choice Requires="a14">
            <p:sp>
              <p:nvSpPr>
                <p:cNvPr id="98" name="TextBox 210">
                  <a:extLst>
                    <a:ext uri="{FF2B5EF4-FFF2-40B4-BE49-F238E27FC236}">
                      <a16:creationId xmlns:a16="http://schemas.microsoft.com/office/drawing/2014/main" id="{7796AC3C-0F31-48FF-A41B-E36E6A86CE42}"/>
                    </a:ext>
                  </a:extLst>
                </p:cNvPr>
                <p:cNvSpPr txBox="1"/>
                <p:nvPr/>
              </p:nvSpPr>
              <p:spPr>
                <a:xfrm>
                  <a:off x="8347264" y="1770312"/>
                  <a:ext cx="12401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𝑹</m:t>
                        </m:r>
                      </m:oMath>
                    </m:oMathPara>
                  </a14:m>
                  <a:endParaRPr lang="en-US" sz="700" b="1" dirty="0">
                    <a:solidFill>
                      <a:schemeClr val="bg1"/>
                    </a:solidFill>
                  </a:endParaRPr>
                </a:p>
              </p:txBody>
            </p:sp>
          </mc:Choice>
          <mc:Fallback xmlns="">
            <p:sp>
              <p:nvSpPr>
                <p:cNvPr id="98" name="TextBox 210">
                  <a:extLst>
                    <a:ext uri="{FF2B5EF4-FFF2-40B4-BE49-F238E27FC236}">
                      <a16:creationId xmlns:a16="http://schemas.microsoft.com/office/drawing/2014/main" id="{7796AC3C-0F31-48FF-A41B-E36E6A86CE42}"/>
                    </a:ext>
                  </a:extLst>
                </p:cNvPr>
                <p:cNvSpPr txBox="1">
                  <a:spLocks noRot="1" noChangeAspect="1" noMove="1" noResize="1" noEditPoints="1" noAdjustHandles="1" noChangeArrowheads="1" noChangeShapeType="1" noTextEdit="1"/>
                </p:cNvSpPr>
                <p:nvPr/>
              </p:nvSpPr>
              <p:spPr>
                <a:xfrm>
                  <a:off x="8347264" y="1770312"/>
                  <a:ext cx="124011" cy="200055"/>
                </a:xfrm>
                <a:prstGeom prst="rect">
                  <a:avLst/>
                </a:prstGeom>
                <a:blipFill>
                  <a:blip r:embed="rId12"/>
                  <a:stretch>
                    <a:fillRect l="-9524"/>
                  </a:stretch>
                </a:blipFill>
              </p:spPr>
              <p:txBody>
                <a:bodyPr/>
                <a:lstStyle/>
                <a:p>
                  <a:r>
                    <a:rPr lang="zh-CN" altLang="en-US">
                      <a:noFill/>
                    </a:rPr>
                    <a:t> </a:t>
                  </a:r>
                </a:p>
              </p:txBody>
            </p:sp>
          </mc:Fallback>
        </mc:AlternateContent>
      </p:grpSp>
      <p:grpSp>
        <p:nvGrpSpPr>
          <p:cNvPr id="9" name="组合 8">
            <a:extLst>
              <a:ext uri="{FF2B5EF4-FFF2-40B4-BE49-F238E27FC236}">
                <a16:creationId xmlns:a16="http://schemas.microsoft.com/office/drawing/2014/main" id="{77039713-2F40-4AF8-86B3-38FB114D177E}"/>
              </a:ext>
            </a:extLst>
          </p:cNvPr>
          <p:cNvGrpSpPr/>
          <p:nvPr/>
        </p:nvGrpSpPr>
        <p:grpSpPr>
          <a:xfrm>
            <a:off x="581220" y="3411692"/>
            <a:ext cx="1236052" cy="834678"/>
            <a:chOff x="581220" y="3411692"/>
            <a:chExt cx="1236052" cy="834678"/>
          </a:xfrm>
        </p:grpSpPr>
        <p:pic>
          <p:nvPicPr>
            <p:cNvPr id="99" name="Picture 194">
              <a:extLst>
                <a:ext uri="{FF2B5EF4-FFF2-40B4-BE49-F238E27FC236}">
                  <a16:creationId xmlns:a16="http://schemas.microsoft.com/office/drawing/2014/main" id="{169D50D6-6F7F-4D0D-9A28-688AE06937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1220" y="3411692"/>
              <a:ext cx="1236052" cy="820815"/>
            </a:xfrm>
            <a:prstGeom prst="rect">
              <a:avLst/>
            </a:prstGeom>
          </p:spPr>
        </p:pic>
        <mc:AlternateContent xmlns:mc="http://schemas.openxmlformats.org/markup-compatibility/2006" xmlns:a14="http://schemas.microsoft.com/office/drawing/2010/main">
          <mc:Choice Requires="a14">
            <p:sp>
              <p:nvSpPr>
                <p:cNvPr id="100" name="TextBox 206">
                  <a:extLst>
                    <a:ext uri="{FF2B5EF4-FFF2-40B4-BE49-F238E27FC236}">
                      <a16:creationId xmlns:a16="http://schemas.microsoft.com/office/drawing/2014/main" id="{B4550EC2-008E-413D-A8E2-1B7B1BC68100}"/>
                    </a:ext>
                  </a:extLst>
                </p:cNvPr>
                <p:cNvSpPr txBox="1"/>
                <p:nvPr/>
              </p:nvSpPr>
              <p:spPr>
                <a:xfrm>
                  <a:off x="1533091"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tx1"/>
                            </a:solidFill>
                            <a:latin typeface="Cambria Math" panose="02040503050406030204" pitchFamily="18" charset="0"/>
                          </a:rPr>
                          <m:t>𝑬</m:t>
                        </m:r>
                        <m:r>
                          <a:rPr lang="en-US" sz="700" b="1" i="1" smtClean="0">
                            <a:solidFill>
                              <a:schemeClr val="tx1"/>
                            </a:solidFill>
                            <a:latin typeface="Cambria Math" panose="02040503050406030204" pitchFamily="18" charset="0"/>
                          </a:rPr>
                          <m:t>(</m:t>
                        </m:r>
                        <m:r>
                          <a:rPr lang="en-US" sz="700" b="1" i="1" smtClean="0">
                            <a:solidFill>
                              <a:schemeClr val="tx1"/>
                            </a:solidFill>
                            <a:latin typeface="Cambria Math" panose="02040503050406030204" pitchFamily="18" charset="0"/>
                          </a:rPr>
                          <m:t>𝑰</m:t>
                        </m:r>
                        <m:r>
                          <a:rPr lang="en-US" sz="700" b="1" i="1" smtClean="0">
                            <a:solidFill>
                              <a:schemeClr val="tx1"/>
                            </a:solidFill>
                            <a:latin typeface="Cambria Math" panose="02040503050406030204" pitchFamily="18" charset="0"/>
                          </a:rPr>
                          <m:t>)</m:t>
                        </m:r>
                      </m:oMath>
                    </m:oMathPara>
                  </a14:m>
                  <a:endParaRPr lang="en-US" sz="700" b="1" dirty="0">
                    <a:solidFill>
                      <a:schemeClr val="tx1"/>
                    </a:solidFill>
                  </a:endParaRPr>
                </a:p>
              </p:txBody>
            </p:sp>
          </mc:Choice>
          <mc:Fallback xmlns="">
            <p:sp>
              <p:nvSpPr>
                <p:cNvPr id="100" name="TextBox 206">
                  <a:extLst>
                    <a:ext uri="{FF2B5EF4-FFF2-40B4-BE49-F238E27FC236}">
                      <a16:creationId xmlns:a16="http://schemas.microsoft.com/office/drawing/2014/main" id="{B4550EC2-008E-413D-A8E2-1B7B1BC68100}"/>
                    </a:ext>
                  </a:extLst>
                </p:cNvPr>
                <p:cNvSpPr txBox="1">
                  <a:spLocks noRot="1" noChangeAspect="1" noMove="1" noResize="1" noEditPoints="1" noAdjustHandles="1" noChangeArrowheads="1" noChangeShapeType="1" noTextEdit="1"/>
                </p:cNvSpPr>
                <p:nvPr/>
              </p:nvSpPr>
              <p:spPr>
                <a:xfrm>
                  <a:off x="1533091" y="4046315"/>
                  <a:ext cx="264478" cy="200055"/>
                </a:xfrm>
                <a:prstGeom prst="rect">
                  <a:avLst/>
                </a:prstGeom>
                <a:blipFill>
                  <a:blip r:embed="rId14"/>
                  <a:stretch>
                    <a:fillRect/>
                  </a:stretch>
                </a:blipFill>
              </p:spPr>
              <p:txBody>
                <a:bodyPr/>
                <a:lstStyle/>
                <a:p>
                  <a:r>
                    <a:rPr lang="zh-CN" altLang="en-US">
                      <a:noFill/>
                    </a:rPr>
                    <a:t> </a:t>
                  </a:r>
                </a:p>
              </p:txBody>
            </p:sp>
          </mc:Fallback>
        </mc:AlternateContent>
      </p:grpSp>
      <p:grpSp>
        <p:nvGrpSpPr>
          <p:cNvPr id="8" name="组合 7">
            <a:extLst>
              <a:ext uri="{FF2B5EF4-FFF2-40B4-BE49-F238E27FC236}">
                <a16:creationId xmlns:a16="http://schemas.microsoft.com/office/drawing/2014/main" id="{28D87ADF-2CE5-4888-B1C0-9A1BA3607F02}"/>
              </a:ext>
            </a:extLst>
          </p:cNvPr>
          <p:cNvGrpSpPr/>
          <p:nvPr/>
        </p:nvGrpSpPr>
        <p:grpSpPr>
          <a:xfrm>
            <a:off x="2945077" y="3411692"/>
            <a:ext cx="1274201" cy="834678"/>
            <a:chOff x="2945077" y="3411692"/>
            <a:chExt cx="1274201" cy="834678"/>
          </a:xfrm>
        </p:grpSpPr>
        <p:pic>
          <p:nvPicPr>
            <p:cNvPr id="101" name="Picture 193">
              <a:extLst>
                <a:ext uri="{FF2B5EF4-FFF2-40B4-BE49-F238E27FC236}">
                  <a16:creationId xmlns:a16="http://schemas.microsoft.com/office/drawing/2014/main" id="{4DD1FB7D-30DE-40A0-AA61-030055294E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5077" y="3411692"/>
              <a:ext cx="1236052" cy="820815"/>
            </a:xfrm>
            <a:prstGeom prst="rect">
              <a:avLst/>
            </a:prstGeom>
          </p:spPr>
        </p:pic>
        <mc:AlternateContent xmlns:mc="http://schemas.openxmlformats.org/markup-compatibility/2006" xmlns:a14="http://schemas.microsoft.com/office/drawing/2010/main">
          <mc:Choice Requires="a14">
            <p:sp>
              <p:nvSpPr>
                <p:cNvPr id="102" name="TextBox 207">
                  <a:extLst>
                    <a:ext uri="{FF2B5EF4-FFF2-40B4-BE49-F238E27FC236}">
                      <a16:creationId xmlns:a16="http://schemas.microsoft.com/office/drawing/2014/main" id="{F8F2AF34-104D-4700-B030-C837F1E7D134}"/>
                    </a:ext>
                  </a:extLst>
                </p:cNvPr>
                <p:cNvSpPr txBox="1"/>
                <p:nvPr/>
              </p:nvSpPr>
              <p:spPr>
                <a:xfrm>
                  <a:off x="3954800" y="4046315"/>
                  <a:ext cx="264478"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latin typeface="Cambria Math" panose="02040503050406030204" pitchFamily="18" charset="0"/>
                          </a:rPr>
                          <m:t>𝑬</m:t>
                        </m:r>
                        <m:r>
                          <a:rPr lang="en-US" sz="700" b="1" i="1" smtClean="0">
                            <a:latin typeface="Cambria Math" panose="02040503050406030204" pitchFamily="18" charset="0"/>
                          </a:rPr>
                          <m:t>′</m:t>
                        </m:r>
                      </m:oMath>
                    </m:oMathPara>
                  </a14:m>
                  <a:endParaRPr lang="en-US" sz="700" b="1" dirty="0"/>
                </a:p>
              </p:txBody>
            </p:sp>
          </mc:Choice>
          <mc:Fallback xmlns="">
            <p:sp>
              <p:nvSpPr>
                <p:cNvPr id="102" name="TextBox 207">
                  <a:extLst>
                    <a:ext uri="{FF2B5EF4-FFF2-40B4-BE49-F238E27FC236}">
                      <a16:creationId xmlns:a16="http://schemas.microsoft.com/office/drawing/2014/main" id="{F8F2AF34-104D-4700-B030-C837F1E7D134}"/>
                    </a:ext>
                  </a:extLst>
                </p:cNvPr>
                <p:cNvSpPr txBox="1">
                  <a:spLocks noRot="1" noChangeAspect="1" noMove="1" noResize="1" noEditPoints="1" noAdjustHandles="1" noChangeArrowheads="1" noChangeShapeType="1" noTextEdit="1"/>
                </p:cNvSpPr>
                <p:nvPr/>
              </p:nvSpPr>
              <p:spPr>
                <a:xfrm>
                  <a:off x="3954800" y="4046315"/>
                  <a:ext cx="264478" cy="200055"/>
                </a:xfrm>
                <a:prstGeom prst="rect">
                  <a:avLst/>
                </a:prstGeom>
                <a:blipFill>
                  <a:blip r:embed="rId16"/>
                  <a:stretch>
                    <a:fillRect/>
                  </a:stretch>
                </a:blipFill>
              </p:spPr>
              <p:txBody>
                <a:bodyPr/>
                <a:lstStyle/>
                <a:p>
                  <a:r>
                    <a:rPr lang="zh-CN" altLang="en-US">
                      <a:noFill/>
                    </a:rPr>
                    <a:t> </a:t>
                  </a:r>
                </a:p>
              </p:txBody>
            </p:sp>
          </mc:Fallback>
        </mc:AlternateContent>
      </p:grpSp>
      <p:grpSp>
        <p:nvGrpSpPr>
          <p:cNvPr id="7" name="组合 6">
            <a:extLst>
              <a:ext uri="{FF2B5EF4-FFF2-40B4-BE49-F238E27FC236}">
                <a16:creationId xmlns:a16="http://schemas.microsoft.com/office/drawing/2014/main" id="{A99D2318-35FF-422B-9068-961D45505B6A}"/>
              </a:ext>
            </a:extLst>
          </p:cNvPr>
          <p:cNvGrpSpPr/>
          <p:nvPr/>
        </p:nvGrpSpPr>
        <p:grpSpPr>
          <a:xfrm>
            <a:off x="7279926" y="3411692"/>
            <a:ext cx="1236052" cy="834678"/>
            <a:chOff x="7279926" y="3411692"/>
            <a:chExt cx="1236052" cy="834678"/>
          </a:xfrm>
        </p:grpSpPr>
        <p:pic>
          <p:nvPicPr>
            <p:cNvPr id="104" name="Picture 190">
              <a:extLst>
                <a:ext uri="{FF2B5EF4-FFF2-40B4-BE49-F238E27FC236}">
                  <a16:creationId xmlns:a16="http://schemas.microsoft.com/office/drawing/2014/main" id="{8A27B7AD-7010-463D-8F19-2330300A0E2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79926" y="3411692"/>
              <a:ext cx="1236052" cy="820815"/>
            </a:xfrm>
            <a:prstGeom prst="rect">
              <a:avLst/>
            </a:prstGeom>
          </p:spPr>
        </p:pic>
        <mc:AlternateContent xmlns:mc="http://schemas.openxmlformats.org/markup-compatibility/2006" xmlns:a14="http://schemas.microsoft.com/office/drawing/2010/main">
          <mc:Choice Requires="a14">
            <p:sp>
              <p:nvSpPr>
                <p:cNvPr id="105" name="TextBox 211">
                  <a:extLst>
                    <a:ext uri="{FF2B5EF4-FFF2-40B4-BE49-F238E27FC236}">
                      <a16:creationId xmlns:a16="http://schemas.microsoft.com/office/drawing/2014/main" id="{EC67A3FB-0412-4BBA-8B8F-D4C1AFD01180}"/>
                    </a:ext>
                  </a:extLst>
                </p:cNvPr>
                <p:cNvSpPr txBox="1"/>
                <p:nvPr/>
              </p:nvSpPr>
              <p:spPr>
                <a:xfrm>
                  <a:off x="8388595" y="4046315"/>
                  <a:ext cx="82681" cy="20005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700" b="1" i="1" smtClean="0">
                            <a:solidFill>
                              <a:schemeClr val="bg1"/>
                            </a:solidFill>
                            <a:latin typeface="Cambria Math" panose="02040503050406030204" pitchFamily="18" charset="0"/>
                          </a:rPr>
                          <m:t>𝑺</m:t>
                        </m:r>
                      </m:oMath>
                    </m:oMathPara>
                  </a14:m>
                  <a:endParaRPr lang="en-US" sz="700" b="1" dirty="0">
                    <a:solidFill>
                      <a:schemeClr val="bg1"/>
                    </a:solidFill>
                  </a:endParaRPr>
                </a:p>
              </p:txBody>
            </p:sp>
          </mc:Choice>
          <mc:Fallback xmlns="">
            <p:sp>
              <p:nvSpPr>
                <p:cNvPr id="105" name="TextBox 211">
                  <a:extLst>
                    <a:ext uri="{FF2B5EF4-FFF2-40B4-BE49-F238E27FC236}">
                      <a16:creationId xmlns:a16="http://schemas.microsoft.com/office/drawing/2014/main" id="{EC67A3FB-0412-4BBA-8B8F-D4C1AFD01180}"/>
                    </a:ext>
                  </a:extLst>
                </p:cNvPr>
                <p:cNvSpPr txBox="1">
                  <a:spLocks noRot="1" noChangeAspect="1" noMove="1" noResize="1" noEditPoints="1" noAdjustHandles="1" noChangeArrowheads="1" noChangeShapeType="1" noTextEdit="1"/>
                </p:cNvSpPr>
                <p:nvPr/>
              </p:nvSpPr>
              <p:spPr>
                <a:xfrm>
                  <a:off x="8388595" y="4046315"/>
                  <a:ext cx="82681" cy="200055"/>
                </a:xfrm>
                <a:prstGeom prst="rect">
                  <a:avLst/>
                </a:prstGeom>
                <a:blipFill>
                  <a:blip r:embed="rId18"/>
                  <a:stretch>
                    <a:fillRect l="-28571" r="-14286"/>
                  </a:stretch>
                </a:blipFill>
              </p:spPr>
              <p:txBody>
                <a:bodyPr/>
                <a:lstStyle/>
                <a:p>
                  <a:r>
                    <a:rPr lang="zh-CN" altLang="en-US">
                      <a:noFill/>
                    </a:rPr>
                    <a:t> </a:t>
                  </a:r>
                </a:p>
              </p:txBody>
            </p:sp>
          </mc:Fallback>
        </mc:AlternateContent>
      </p:grpSp>
      <p:sp>
        <p:nvSpPr>
          <p:cNvPr id="106" name="矩形: 圆角 105">
            <a:extLst>
              <a:ext uri="{FF2B5EF4-FFF2-40B4-BE49-F238E27FC236}">
                <a16:creationId xmlns:a16="http://schemas.microsoft.com/office/drawing/2014/main" id="{08F25F7A-648B-40CE-A91B-BA4938698764}"/>
              </a:ext>
            </a:extLst>
          </p:cNvPr>
          <p:cNvSpPr/>
          <p:nvPr/>
        </p:nvSpPr>
        <p:spPr>
          <a:xfrm>
            <a:off x="7530201" y="2811857"/>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Shading</a:t>
            </a:r>
          </a:p>
        </p:txBody>
      </p:sp>
      <p:cxnSp>
        <p:nvCxnSpPr>
          <p:cNvPr id="107" name="Straight Arrow Connector 34">
            <a:extLst>
              <a:ext uri="{FF2B5EF4-FFF2-40B4-BE49-F238E27FC236}">
                <a16:creationId xmlns:a16="http://schemas.microsoft.com/office/drawing/2014/main" id="{6F90DE48-E395-4EDA-8AE6-902BEE806548}"/>
              </a:ext>
            </a:extLst>
          </p:cNvPr>
          <p:cNvCxnSpPr>
            <a:cxnSpLocks/>
            <a:stCxn id="82" idx="2"/>
            <a:endCxn id="106" idx="0"/>
          </p:cNvCxnSpPr>
          <p:nvPr/>
        </p:nvCxnSpPr>
        <p:spPr>
          <a:xfrm>
            <a:off x="7981510" y="2527404"/>
            <a:ext cx="0" cy="284453"/>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204">
                <a:extLst>
                  <a:ext uri="{FF2B5EF4-FFF2-40B4-BE49-F238E27FC236}">
                    <a16:creationId xmlns:a16="http://schemas.microsoft.com/office/drawing/2014/main" id="{DB859024-E284-466B-A365-78122AC02BB8}"/>
                  </a:ext>
                </a:extLst>
              </p:cNvPr>
              <p:cNvSpPr txBox="1"/>
              <p:nvPr/>
            </p:nvSpPr>
            <p:spPr>
              <a:xfrm>
                <a:off x="7981787" y="2590336"/>
                <a:ext cx="604333" cy="2308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900" b="0" i="1" smtClean="0">
                          <a:latin typeface="Cambria Math" panose="02040503050406030204" pitchFamily="18" charset="0"/>
                        </a:rPr>
                        <m:t>𝑆</m:t>
                      </m:r>
                      <m:r>
                        <a:rPr lang="en-US" sz="900" b="0" i="1" smtClean="0">
                          <a:latin typeface="Cambria Math" panose="02040503050406030204" pitchFamily="18" charset="0"/>
                        </a:rPr>
                        <m:t>=</m:t>
                      </m:r>
                      <m:r>
                        <a:rPr lang="en-US" sz="900" b="0" i="1" smtClean="0">
                          <a:latin typeface="Cambria Math" panose="02040503050406030204" pitchFamily="18" charset="0"/>
                        </a:rPr>
                        <m:t>𝐼</m:t>
                      </m:r>
                      <m:r>
                        <a:rPr lang="en-US" sz="900" b="0" i="1" smtClean="0">
                          <a:latin typeface="Cambria Math" panose="02040503050406030204" pitchFamily="18" charset="0"/>
                        </a:rPr>
                        <m:t>/</m:t>
                      </m:r>
                      <m:r>
                        <a:rPr lang="en-US" sz="900" b="0" i="1" smtClean="0">
                          <a:latin typeface="Cambria Math" panose="02040503050406030204" pitchFamily="18" charset="0"/>
                        </a:rPr>
                        <m:t>𝑅</m:t>
                      </m:r>
                    </m:oMath>
                  </m:oMathPara>
                </a14:m>
                <a:endParaRPr lang="en-US" sz="900" dirty="0"/>
              </a:p>
            </p:txBody>
          </p:sp>
        </mc:Choice>
        <mc:Fallback xmlns="">
          <p:sp>
            <p:nvSpPr>
              <p:cNvPr id="108" name="TextBox 204">
                <a:extLst>
                  <a:ext uri="{FF2B5EF4-FFF2-40B4-BE49-F238E27FC236}">
                    <a16:creationId xmlns:a16="http://schemas.microsoft.com/office/drawing/2014/main" id="{DB859024-E284-466B-A365-78122AC02BB8}"/>
                  </a:ext>
                </a:extLst>
              </p:cNvPr>
              <p:cNvSpPr txBox="1">
                <a:spLocks noRot="1" noChangeAspect="1" noMove="1" noResize="1" noEditPoints="1" noAdjustHandles="1" noChangeArrowheads="1" noChangeShapeType="1" noTextEdit="1"/>
              </p:cNvSpPr>
              <p:nvPr/>
            </p:nvSpPr>
            <p:spPr>
              <a:xfrm>
                <a:off x="7981787" y="2590336"/>
                <a:ext cx="604333" cy="230832"/>
              </a:xfrm>
              <a:prstGeom prst="rect">
                <a:avLst/>
              </a:prstGeom>
              <a:blipFill>
                <a:blip r:embed="rId19"/>
                <a:stretch>
                  <a:fillRect/>
                </a:stretch>
              </a:blipFill>
            </p:spPr>
            <p:txBody>
              <a:bodyPr/>
              <a:lstStyle/>
              <a:p>
                <a:r>
                  <a:rPr lang="zh-CN" altLang="en-US">
                    <a:noFill/>
                  </a:rPr>
                  <a:t> </a:t>
                </a:r>
              </a:p>
            </p:txBody>
          </p:sp>
        </mc:Fallback>
      </mc:AlternateContent>
      <p:sp>
        <p:nvSpPr>
          <p:cNvPr id="125" name="Right Bracket 101">
            <a:extLst>
              <a:ext uri="{FF2B5EF4-FFF2-40B4-BE49-F238E27FC236}">
                <a16:creationId xmlns:a16="http://schemas.microsoft.com/office/drawing/2014/main" id="{3E692C9F-D801-49F7-8EA4-11F9A216E956}"/>
              </a:ext>
            </a:extLst>
          </p:cNvPr>
          <p:cNvSpPr/>
          <p:nvPr/>
        </p:nvSpPr>
        <p:spPr>
          <a:xfrm>
            <a:off x="5308953" y="2301378"/>
            <a:ext cx="684374"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33" name="Straight Arrow Connector 151">
            <a:extLst>
              <a:ext uri="{FF2B5EF4-FFF2-40B4-BE49-F238E27FC236}">
                <a16:creationId xmlns:a16="http://schemas.microsoft.com/office/drawing/2014/main" id="{26972CFD-DB9E-4B9B-A00D-E6D670B6FF3F}"/>
              </a:ext>
            </a:extLst>
          </p:cNvPr>
          <p:cNvCxnSpPr>
            <a:cxnSpLocks/>
          </p:cNvCxnSpPr>
          <p:nvPr/>
        </p:nvCxnSpPr>
        <p:spPr>
          <a:xfrm>
            <a:off x="4193002" y="3037883"/>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Arrow Connector 221">
            <a:extLst>
              <a:ext uri="{FF2B5EF4-FFF2-40B4-BE49-F238E27FC236}">
                <a16:creationId xmlns:a16="http://schemas.microsoft.com/office/drawing/2014/main" id="{4BBACDF4-CAC9-4FF8-8EF1-6F51675B03C1}"/>
              </a:ext>
            </a:extLst>
          </p:cNvPr>
          <p:cNvCxnSpPr>
            <a:cxnSpLocks/>
            <a:stCxn id="132" idx="3"/>
            <a:endCxn id="81" idx="1"/>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221">
            <a:extLst>
              <a:ext uri="{FF2B5EF4-FFF2-40B4-BE49-F238E27FC236}">
                <a16:creationId xmlns:a16="http://schemas.microsoft.com/office/drawing/2014/main" id="{1B5239EC-29C6-4F42-9517-1F0CE76310E2}"/>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9" name="文本框 3">
            <a:extLst>
              <a:ext uri="{FF2B5EF4-FFF2-40B4-BE49-F238E27FC236}">
                <a16:creationId xmlns:a16="http://schemas.microsoft.com/office/drawing/2014/main" id="{0E1543C6-667B-442A-BBD0-8BFF5532F144}"/>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pairwise comparison data</a:t>
            </a:r>
            <a:endParaRPr lang="zh-CN" altLang="en-US" sz="2400" dirty="0"/>
          </a:p>
        </p:txBody>
      </p:sp>
    </p:spTree>
    <p:extLst>
      <p:ext uri="{BB962C8B-B14F-4D97-AF65-F5344CB8AC3E}">
        <p14:creationId xmlns:p14="http://schemas.microsoft.com/office/powerpoint/2010/main" val="1066146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圆角 48">
            <a:extLst>
              <a:ext uri="{FF2B5EF4-FFF2-40B4-BE49-F238E27FC236}">
                <a16:creationId xmlns:a16="http://schemas.microsoft.com/office/drawing/2014/main" id="{9C9733A6-3FD1-41A1-987D-D01DADF1E184}"/>
              </a:ext>
            </a:extLst>
          </p:cNvPr>
          <p:cNvSpPr/>
          <p:nvPr/>
        </p:nvSpPr>
        <p:spPr>
          <a:xfrm>
            <a:off x="725118" y="1449423"/>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4" name="文本框 3">
            <a:extLst>
              <a:ext uri="{FF2B5EF4-FFF2-40B4-BE49-F238E27FC236}">
                <a16:creationId xmlns:a16="http://schemas.microsoft.com/office/drawing/2014/main" id="{EFD50F7C-5EFC-48F8-86CD-C0CCB53C0DC1}"/>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densely labeled data</a:t>
            </a:r>
            <a:endParaRPr lang="zh-CN" altLang="en-US" sz="2400" dirty="0"/>
          </a:p>
        </p:txBody>
      </p:sp>
      <p:sp>
        <p:nvSpPr>
          <p:cNvPr id="72" name="矩形: 圆角 71">
            <a:extLst>
              <a:ext uri="{FF2B5EF4-FFF2-40B4-BE49-F238E27FC236}">
                <a16:creationId xmlns:a16="http://schemas.microsoft.com/office/drawing/2014/main" id="{03CD1CFA-795D-49B3-8AA7-C2164A0F7731}"/>
              </a:ext>
            </a:extLst>
          </p:cNvPr>
          <p:cNvSpPr/>
          <p:nvPr/>
        </p:nvSpPr>
        <p:spPr>
          <a:xfrm>
            <a:off x="1958063" y="1449423"/>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79" name="矩形: 圆角 78">
            <a:extLst>
              <a:ext uri="{FF2B5EF4-FFF2-40B4-BE49-F238E27FC236}">
                <a16:creationId xmlns:a16="http://schemas.microsoft.com/office/drawing/2014/main" id="{AAB0557B-6CE6-4867-A3C3-C6452862138F}"/>
              </a:ext>
            </a:extLst>
          </p:cNvPr>
          <p:cNvSpPr/>
          <p:nvPr/>
        </p:nvSpPr>
        <p:spPr>
          <a:xfrm>
            <a:off x="3273812" y="1449423"/>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n w="0"/>
                <a:solidFill>
                  <a:schemeClr val="tx1"/>
                </a:solidFill>
                <a:effectLst>
                  <a:outerShdw blurRad="38100" dist="19050" dir="2700000" algn="tl" rotWithShape="0">
                    <a:schemeClr val="dk1">
                      <a:alpha val="40000"/>
                    </a:schemeClr>
                  </a:outerShdw>
                </a:effectLst>
              </a:rPr>
              <a:t>Albedo Intensity</a:t>
            </a:r>
          </a:p>
        </p:txBody>
      </p:sp>
      <p:cxnSp>
        <p:nvCxnSpPr>
          <p:cNvPr id="83" name="Straight Arrow Connector 221">
            <a:extLst>
              <a:ext uri="{FF2B5EF4-FFF2-40B4-BE49-F238E27FC236}">
                <a16:creationId xmlns:a16="http://schemas.microsoft.com/office/drawing/2014/main" id="{79809667-C5A9-4837-A0D6-08B0A8BD7062}"/>
              </a:ext>
            </a:extLst>
          </p:cNvPr>
          <p:cNvCxnSpPr>
            <a:cxnSpLocks/>
            <a:stCxn id="72" idx="3"/>
            <a:endCxn id="79" idx="1"/>
          </p:cNvCxnSpPr>
          <p:nvPr/>
        </p:nvCxnSpPr>
        <p:spPr>
          <a:xfrm>
            <a:off x="2967084" y="1675449"/>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107">
                <a:extLst>
                  <a:ext uri="{FF2B5EF4-FFF2-40B4-BE49-F238E27FC236}">
                    <a16:creationId xmlns:a16="http://schemas.microsoft.com/office/drawing/2014/main" id="{DB25427E-ECE0-4360-9CBD-BFAA37212463}"/>
                  </a:ext>
                </a:extLst>
              </p:cNvPr>
              <p:cNvSpPr txBox="1"/>
              <p:nvPr/>
            </p:nvSpPr>
            <p:spPr>
              <a:xfrm>
                <a:off x="4276015" y="1403536"/>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91" name="TextBox 107">
                <a:extLst>
                  <a:ext uri="{FF2B5EF4-FFF2-40B4-BE49-F238E27FC236}">
                    <a16:creationId xmlns:a16="http://schemas.microsoft.com/office/drawing/2014/main" id="{DB25427E-ECE0-4360-9CBD-BFAA37212463}"/>
                  </a:ext>
                </a:extLst>
              </p:cNvPr>
              <p:cNvSpPr txBox="1">
                <a:spLocks noRot="1" noChangeAspect="1" noMove="1" noResize="1" noEditPoints="1" noAdjustHandles="1" noChangeArrowheads="1" noChangeShapeType="1" noTextEdit="1"/>
              </p:cNvSpPr>
              <p:nvPr/>
            </p:nvSpPr>
            <p:spPr>
              <a:xfrm>
                <a:off x="4276015" y="1403536"/>
                <a:ext cx="520399" cy="220638"/>
              </a:xfrm>
              <a:prstGeom prst="rect">
                <a:avLst/>
              </a:prstGeom>
              <a:blipFill>
                <a:blip r:embed="rId3"/>
                <a:stretch>
                  <a:fillRect l="-5814" t="-27778" r="-17442" b="-127778"/>
                </a:stretch>
              </a:blipFill>
            </p:spPr>
            <p:txBody>
              <a:bodyPr/>
              <a:lstStyle/>
              <a:p>
                <a:r>
                  <a:rPr lang="zh-CN" altLang="en-US">
                    <a:noFill/>
                  </a:rPr>
                  <a:t> </a:t>
                </a:r>
              </a:p>
            </p:txBody>
          </p:sp>
        </mc:Fallback>
      </mc:AlternateContent>
      <p:cxnSp>
        <p:nvCxnSpPr>
          <p:cNvPr id="126" name="Straight Arrow Connector 151">
            <a:extLst>
              <a:ext uri="{FF2B5EF4-FFF2-40B4-BE49-F238E27FC236}">
                <a16:creationId xmlns:a16="http://schemas.microsoft.com/office/drawing/2014/main" id="{3FD5989B-5AD9-4568-B22C-18D662D36690}"/>
              </a:ext>
            </a:extLst>
          </p:cNvPr>
          <p:cNvCxnSpPr>
            <a:cxnSpLocks/>
            <a:stCxn id="79" idx="3"/>
            <a:endCxn id="132" idx="1"/>
          </p:cNvCxnSpPr>
          <p:nvPr/>
        </p:nvCxnSpPr>
        <p:spPr>
          <a:xfrm>
            <a:off x="4176430" y="1675449"/>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圆角 131">
            <a:extLst>
              <a:ext uri="{FF2B5EF4-FFF2-40B4-BE49-F238E27FC236}">
                <a16:creationId xmlns:a16="http://schemas.microsoft.com/office/drawing/2014/main" id="{97BFD09A-51A6-495B-9482-61C5826E8CEE}"/>
              </a:ext>
            </a:extLst>
          </p:cNvPr>
          <p:cNvSpPr/>
          <p:nvPr/>
        </p:nvSpPr>
        <p:spPr>
          <a:xfrm>
            <a:off x="4932881" y="1449423"/>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42" name="Straight Arrow Connector 221">
            <a:extLst>
              <a:ext uri="{FF2B5EF4-FFF2-40B4-BE49-F238E27FC236}">
                <a16:creationId xmlns:a16="http://schemas.microsoft.com/office/drawing/2014/main" id="{1B5239EC-29C6-4F42-9517-1F0CE76310E2}"/>
              </a:ext>
            </a:extLst>
          </p:cNvPr>
          <p:cNvCxnSpPr>
            <a:cxnSpLocks/>
          </p:cNvCxnSpPr>
          <p:nvPr/>
        </p:nvCxnSpPr>
        <p:spPr>
          <a:xfrm>
            <a:off x="1621890" y="161943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54" name="矩形: 圆角 53">
            <a:extLst>
              <a:ext uri="{FF2B5EF4-FFF2-40B4-BE49-F238E27FC236}">
                <a16:creationId xmlns:a16="http://schemas.microsoft.com/office/drawing/2014/main" id="{06DC8E9B-FECF-42F1-B27E-856549AA88EF}"/>
              </a:ext>
            </a:extLst>
          </p:cNvPr>
          <p:cNvSpPr/>
          <p:nvPr/>
        </p:nvSpPr>
        <p:spPr>
          <a:xfrm>
            <a:off x="3064042" y="1098884"/>
            <a:ext cx="2855495" cy="1163041"/>
          </a:xfrm>
          <a:prstGeom prst="round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6958F54A-E9BB-4E77-8485-6BDA4A8CEB7F}"/>
              </a:ext>
            </a:extLst>
          </p:cNvPr>
          <p:cNvGrpSpPr/>
          <p:nvPr/>
        </p:nvGrpSpPr>
        <p:grpSpPr>
          <a:xfrm>
            <a:off x="2967084" y="1212659"/>
            <a:ext cx="1208549" cy="948526"/>
            <a:chOff x="2967084" y="1212659"/>
            <a:chExt cx="1208549" cy="948526"/>
          </a:xfrm>
        </p:grpSpPr>
        <p:sp>
          <p:nvSpPr>
            <p:cNvPr id="18" name="矩形: 圆角 17">
              <a:extLst>
                <a:ext uri="{FF2B5EF4-FFF2-40B4-BE49-F238E27FC236}">
                  <a16:creationId xmlns:a16="http://schemas.microsoft.com/office/drawing/2014/main" id="{F3B64DD1-F7C2-4727-B073-EA36EEC1AA5F}"/>
                </a:ext>
              </a:extLst>
            </p:cNvPr>
            <p:cNvSpPr/>
            <p:nvPr/>
          </p:nvSpPr>
          <p:spPr>
            <a:xfrm>
              <a:off x="3273015" y="1212659"/>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sp>
          <p:nvSpPr>
            <p:cNvPr id="19" name="矩形: 圆角 18">
              <a:extLst>
                <a:ext uri="{FF2B5EF4-FFF2-40B4-BE49-F238E27FC236}">
                  <a16:creationId xmlns:a16="http://schemas.microsoft.com/office/drawing/2014/main" id="{9396EDF8-93C9-4DAE-B800-9A9298AA390E}"/>
                </a:ext>
              </a:extLst>
            </p:cNvPr>
            <p:cNvSpPr/>
            <p:nvPr/>
          </p:nvSpPr>
          <p:spPr>
            <a:xfrm>
              <a:off x="3273015" y="1709132"/>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Shading</a:t>
              </a:r>
            </a:p>
          </p:txBody>
        </p:sp>
        <p:sp>
          <p:nvSpPr>
            <p:cNvPr id="20" name="Right Bracket 226">
              <a:extLst>
                <a:ext uri="{FF2B5EF4-FFF2-40B4-BE49-F238E27FC236}">
                  <a16:creationId xmlns:a16="http://schemas.microsoft.com/office/drawing/2014/main" id="{1E991BEF-DA71-4FEA-803F-55B07B80EB9C}"/>
                </a:ext>
              </a:extLst>
            </p:cNvPr>
            <p:cNvSpPr/>
            <p:nvPr/>
          </p:nvSpPr>
          <p:spPr>
            <a:xfrm flipH="1">
              <a:off x="3123171" y="1427286"/>
              <a:ext cx="155339" cy="496328"/>
            </a:xfrm>
            <a:prstGeom prst="rightBracket">
              <a:avLst>
                <a:gd name="adj" fmla="val 0"/>
              </a:avLst>
            </a:prstGeom>
            <a:ln w="254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cxnSp>
          <p:nvCxnSpPr>
            <p:cNvPr id="21" name="Straight Arrow Connector 221">
              <a:extLst>
                <a:ext uri="{FF2B5EF4-FFF2-40B4-BE49-F238E27FC236}">
                  <a16:creationId xmlns:a16="http://schemas.microsoft.com/office/drawing/2014/main" id="{3E7FDFD6-EFAE-4337-96C2-6B12B9754879}"/>
                </a:ext>
              </a:extLst>
            </p:cNvPr>
            <p:cNvCxnSpPr>
              <a:cxnSpLocks/>
              <a:endCxn id="20" idx="2"/>
            </p:cNvCxnSpPr>
            <p:nvPr/>
          </p:nvCxnSpPr>
          <p:spPr>
            <a:xfrm>
              <a:off x="2967084" y="1675450"/>
              <a:ext cx="156088" cy="0"/>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064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2"/>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91" grpId="0"/>
      <p:bldP spid="1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矩形: 圆角 108">
            <a:extLst>
              <a:ext uri="{FF2B5EF4-FFF2-40B4-BE49-F238E27FC236}">
                <a16:creationId xmlns:a16="http://schemas.microsoft.com/office/drawing/2014/main" id="{2531E806-1346-433D-85CA-123E9A9D8B50}"/>
              </a:ext>
            </a:extLst>
          </p:cNvPr>
          <p:cNvSpPr/>
          <p:nvPr/>
        </p:nvSpPr>
        <p:spPr>
          <a:xfrm>
            <a:off x="725118" y="1449423"/>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110" name="矩形: 圆角 109">
            <a:extLst>
              <a:ext uri="{FF2B5EF4-FFF2-40B4-BE49-F238E27FC236}">
                <a16:creationId xmlns:a16="http://schemas.microsoft.com/office/drawing/2014/main" id="{1638A2A2-D6E0-410E-9FD3-2A7ECCABD994}"/>
              </a:ext>
            </a:extLst>
          </p:cNvPr>
          <p:cNvSpPr/>
          <p:nvPr/>
        </p:nvSpPr>
        <p:spPr>
          <a:xfrm>
            <a:off x="1958063" y="1449423"/>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111" name="矩形: 圆角 110">
            <a:extLst>
              <a:ext uri="{FF2B5EF4-FFF2-40B4-BE49-F238E27FC236}">
                <a16:creationId xmlns:a16="http://schemas.microsoft.com/office/drawing/2014/main" id="{5719542C-D830-4433-AC64-EECC95CE388E}"/>
              </a:ext>
            </a:extLst>
          </p:cNvPr>
          <p:cNvSpPr/>
          <p:nvPr/>
        </p:nvSpPr>
        <p:spPr>
          <a:xfrm>
            <a:off x="1958063" y="2286067"/>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112" name="矩形: 圆角 111">
            <a:extLst>
              <a:ext uri="{FF2B5EF4-FFF2-40B4-BE49-F238E27FC236}">
                <a16:creationId xmlns:a16="http://schemas.microsoft.com/office/drawing/2014/main" id="{A9614217-61C8-49A3-BAD5-1E574E97A446}"/>
              </a:ext>
            </a:extLst>
          </p:cNvPr>
          <p:cNvSpPr/>
          <p:nvPr/>
        </p:nvSpPr>
        <p:spPr>
          <a:xfrm>
            <a:off x="725118" y="228606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113" name="Straight Arrow Connector 221">
            <a:extLst>
              <a:ext uri="{FF2B5EF4-FFF2-40B4-BE49-F238E27FC236}">
                <a16:creationId xmlns:a16="http://schemas.microsoft.com/office/drawing/2014/main" id="{7D527E81-7F31-47BC-9507-0EB26BE42A19}"/>
              </a:ext>
            </a:extLst>
          </p:cNvPr>
          <p:cNvCxnSpPr>
            <a:cxnSpLocks/>
          </p:cNvCxnSpPr>
          <p:nvPr/>
        </p:nvCxnSpPr>
        <p:spPr>
          <a:xfrm>
            <a:off x="1627736" y="161471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221">
            <a:extLst>
              <a:ext uri="{FF2B5EF4-FFF2-40B4-BE49-F238E27FC236}">
                <a16:creationId xmlns:a16="http://schemas.microsoft.com/office/drawing/2014/main" id="{5E14B6B7-3F15-4124-8F53-6F34F7E6CB27}"/>
              </a:ext>
            </a:extLst>
          </p:cNvPr>
          <p:cNvCxnSpPr>
            <a:cxnSpLocks/>
            <a:stCxn id="112" idx="3"/>
            <a:endCxn id="111" idx="1"/>
          </p:cNvCxnSpPr>
          <p:nvPr/>
        </p:nvCxnSpPr>
        <p:spPr>
          <a:xfrm>
            <a:off x="1627736" y="2512093"/>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15" name="矩形: 圆角 114">
            <a:extLst>
              <a:ext uri="{FF2B5EF4-FFF2-40B4-BE49-F238E27FC236}">
                <a16:creationId xmlns:a16="http://schemas.microsoft.com/office/drawing/2014/main" id="{09391056-FD05-43A4-9053-915FF802F3CE}"/>
              </a:ext>
            </a:extLst>
          </p:cNvPr>
          <p:cNvSpPr/>
          <p:nvPr/>
        </p:nvSpPr>
        <p:spPr>
          <a:xfrm>
            <a:off x="3273015" y="1212659"/>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sp>
        <p:nvSpPr>
          <p:cNvPr id="116" name="矩形: 圆角 115">
            <a:extLst>
              <a:ext uri="{FF2B5EF4-FFF2-40B4-BE49-F238E27FC236}">
                <a16:creationId xmlns:a16="http://schemas.microsoft.com/office/drawing/2014/main" id="{CF5000D5-45D8-437F-AFF7-D840C0D81C8F}"/>
              </a:ext>
            </a:extLst>
          </p:cNvPr>
          <p:cNvSpPr/>
          <p:nvPr/>
        </p:nvSpPr>
        <p:spPr>
          <a:xfrm>
            <a:off x="3273015" y="228512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117" name="矩形: 圆角 116">
            <a:extLst>
              <a:ext uri="{FF2B5EF4-FFF2-40B4-BE49-F238E27FC236}">
                <a16:creationId xmlns:a16="http://schemas.microsoft.com/office/drawing/2014/main" id="{481657FA-E359-426A-9F28-4E18B50951E6}"/>
              </a:ext>
            </a:extLst>
          </p:cNvPr>
          <p:cNvSpPr/>
          <p:nvPr/>
        </p:nvSpPr>
        <p:spPr>
          <a:xfrm>
            <a:off x="6183400" y="1449423"/>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sp>
        <p:nvSpPr>
          <p:cNvPr id="118" name="矩形: 圆角 117">
            <a:extLst>
              <a:ext uri="{FF2B5EF4-FFF2-40B4-BE49-F238E27FC236}">
                <a16:creationId xmlns:a16="http://schemas.microsoft.com/office/drawing/2014/main" id="{0B755852-99E3-4FB3-A84D-1BE0B0689F90}"/>
              </a:ext>
            </a:extLst>
          </p:cNvPr>
          <p:cNvSpPr/>
          <p:nvPr/>
        </p:nvSpPr>
        <p:spPr>
          <a:xfrm>
            <a:off x="7530201" y="1449423"/>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19" name="Straight Arrow Connector 221">
            <a:extLst>
              <a:ext uri="{FF2B5EF4-FFF2-40B4-BE49-F238E27FC236}">
                <a16:creationId xmlns:a16="http://schemas.microsoft.com/office/drawing/2014/main" id="{83FDBE6D-6CB5-4B95-AEA0-92285662C9D1}"/>
              </a:ext>
            </a:extLst>
          </p:cNvPr>
          <p:cNvCxnSpPr>
            <a:cxnSpLocks/>
            <a:stCxn id="111" idx="3"/>
            <a:endCxn id="116" idx="1"/>
          </p:cNvCxnSpPr>
          <p:nvPr/>
        </p:nvCxnSpPr>
        <p:spPr>
          <a:xfrm flipV="1">
            <a:off x="2967084" y="2511148"/>
            <a:ext cx="305931" cy="946"/>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221">
            <a:extLst>
              <a:ext uri="{FF2B5EF4-FFF2-40B4-BE49-F238E27FC236}">
                <a16:creationId xmlns:a16="http://schemas.microsoft.com/office/drawing/2014/main" id="{631451DA-8A78-454F-BC40-C3BE80229A0A}"/>
              </a:ext>
            </a:extLst>
          </p:cNvPr>
          <p:cNvCxnSpPr>
            <a:cxnSpLocks/>
            <a:stCxn id="117" idx="3"/>
            <a:endCxn id="118" idx="1"/>
          </p:cNvCxnSpPr>
          <p:nvPr/>
        </p:nvCxnSpPr>
        <p:spPr>
          <a:xfrm>
            <a:off x="7192421" y="1675450"/>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1" name="矩形: 圆角 120">
            <a:extLst>
              <a:ext uri="{FF2B5EF4-FFF2-40B4-BE49-F238E27FC236}">
                <a16:creationId xmlns:a16="http://schemas.microsoft.com/office/drawing/2014/main" id="{662ACABC-11EA-48C6-99A3-BA1A0DEBC8B0}"/>
              </a:ext>
            </a:extLst>
          </p:cNvPr>
          <p:cNvSpPr/>
          <p:nvPr/>
        </p:nvSpPr>
        <p:spPr>
          <a:xfrm>
            <a:off x="3273015" y="1709132"/>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Shading</a:t>
            </a:r>
          </a:p>
        </p:txBody>
      </p:sp>
      <p:sp>
        <p:nvSpPr>
          <p:cNvPr id="122" name="Right Bracket 226">
            <a:extLst>
              <a:ext uri="{FF2B5EF4-FFF2-40B4-BE49-F238E27FC236}">
                <a16:creationId xmlns:a16="http://schemas.microsoft.com/office/drawing/2014/main" id="{48235D4B-7654-482C-9C25-D7C6B8822CF9}"/>
              </a:ext>
            </a:extLst>
          </p:cNvPr>
          <p:cNvSpPr/>
          <p:nvPr/>
        </p:nvSpPr>
        <p:spPr>
          <a:xfrm flipH="1">
            <a:off x="3123171" y="1427286"/>
            <a:ext cx="155339" cy="496328"/>
          </a:xfrm>
          <a:prstGeom prst="rightBracket">
            <a:avLst>
              <a:gd name="adj" fmla="val 0"/>
            </a:avLst>
          </a:prstGeom>
          <a:ln w="254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3" name="Straight Arrow Connector 221">
            <a:extLst>
              <a:ext uri="{FF2B5EF4-FFF2-40B4-BE49-F238E27FC236}">
                <a16:creationId xmlns:a16="http://schemas.microsoft.com/office/drawing/2014/main" id="{6E64740A-6282-4162-9A44-A1BFCBB3DDD1}"/>
              </a:ext>
            </a:extLst>
          </p:cNvPr>
          <p:cNvCxnSpPr>
            <a:cxnSpLocks/>
            <a:stCxn id="110" idx="3"/>
            <a:endCxn id="122" idx="2"/>
          </p:cNvCxnSpPr>
          <p:nvPr/>
        </p:nvCxnSpPr>
        <p:spPr>
          <a:xfrm>
            <a:off x="2967084" y="1675450"/>
            <a:ext cx="156088" cy="0"/>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221">
            <a:extLst>
              <a:ext uri="{FF2B5EF4-FFF2-40B4-BE49-F238E27FC236}">
                <a16:creationId xmlns:a16="http://schemas.microsoft.com/office/drawing/2014/main" id="{FC727A62-8870-44F5-B18A-AB3827760C5E}"/>
              </a:ext>
            </a:extLst>
          </p:cNvPr>
          <p:cNvCxnSpPr>
            <a:cxnSpLocks/>
            <a:endCxn id="117" idx="1"/>
          </p:cNvCxnSpPr>
          <p:nvPr/>
        </p:nvCxnSpPr>
        <p:spPr>
          <a:xfrm>
            <a:off x="4794443" y="1675450"/>
            <a:ext cx="138895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7" name="Right Bracket 101">
            <a:extLst>
              <a:ext uri="{FF2B5EF4-FFF2-40B4-BE49-F238E27FC236}">
                <a16:creationId xmlns:a16="http://schemas.microsoft.com/office/drawing/2014/main" id="{C83522FB-AE71-4FCD-8C4C-2C7ACB3CD9C5}"/>
              </a:ext>
            </a:extLst>
          </p:cNvPr>
          <p:cNvSpPr/>
          <p:nvPr/>
        </p:nvSpPr>
        <p:spPr>
          <a:xfrm>
            <a:off x="4183816" y="1427286"/>
            <a:ext cx="610628" cy="1086068"/>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31" name="Right Bracket 101">
            <a:extLst>
              <a:ext uri="{FF2B5EF4-FFF2-40B4-BE49-F238E27FC236}">
                <a16:creationId xmlns:a16="http://schemas.microsoft.com/office/drawing/2014/main" id="{0B96DA81-C067-4E89-BB7E-C016783F5306}"/>
              </a:ext>
            </a:extLst>
          </p:cNvPr>
          <p:cNvSpPr/>
          <p:nvPr/>
        </p:nvSpPr>
        <p:spPr>
          <a:xfrm>
            <a:off x="1635919" y="1756769"/>
            <a:ext cx="166057" cy="754379"/>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3" name="组合 2">
            <a:extLst>
              <a:ext uri="{FF2B5EF4-FFF2-40B4-BE49-F238E27FC236}">
                <a16:creationId xmlns:a16="http://schemas.microsoft.com/office/drawing/2014/main" id="{2969F5B3-41E1-4FBA-8B09-E2D9C69FEEF2}"/>
              </a:ext>
            </a:extLst>
          </p:cNvPr>
          <p:cNvGrpSpPr/>
          <p:nvPr/>
        </p:nvGrpSpPr>
        <p:grpSpPr>
          <a:xfrm>
            <a:off x="7305039" y="1901477"/>
            <a:ext cx="1371601" cy="1064928"/>
            <a:chOff x="7305039" y="1901477"/>
            <a:chExt cx="1371601" cy="1064928"/>
          </a:xfrm>
        </p:grpSpPr>
        <p:grpSp>
          <p:nvGrpSpPr>
            <p:cNvPr id="2" name="组合 1">
              <a:extLst>
                <a:ext uri="{FF2B5EF4-FFF2-40B4-BE49-F238E27FC236}">
                  <a16:creationId xmlns:a16="http://schemas.microsoft.com/office/drawing/2014/main" id="{6FD53734-7C2B-4A07-A8E4-C25A60FE0598}"/>
                </a:ext>
              </a:extLst>
            </p:cNvPr>
            <p:cNvGrpSpPr/>
            <p:nvPr/>
          </p:nvGrpSpPr>
          <p:grpSpPr>
            <a:xfrm>
              <a:off x="7530201" y="1916868"/>
              <a:ext cx="1055919" cy="736506"/>
              <a:chOff x="7530201" y="1999084"/>
              <a:chExt cx="1055919" cy="736506"/>
            </a:xfrm>
          </p:grpSpPr>
          <p:sp>
            <p:nvSpPr>
              <p:cNvPr id="21" name="矩形: 圆角 20">
                <a:extLst>
                  <a:ext uri="{FF2B5EF4-FFF2-40B4-BE49-F238E27FC236}">
                    <a16:creationId xmlns:a16="http://schemas.microsoft.com/office/drawing/2014/main" id="{11BF32A3-0157-4B2E-99B5-644F84A0FD4C}"/>
                  </a:ext>
                </a:extLst>
              </p:cNvPr>
              <p:cNvSpPr/>
              <p:nvPr/>
            </p:nvSpPr>
            <p:spPr>
              <a:xfrm>
                <a:off x="7530201" y="2283537"/>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Shading</a:t>
                </a:r>
              </a:p>
            </p:txBody>
          </p:sp>
          <p:cxnSp>
            <p:nvCxnSpPr>
              <p:cNvPr id="22" name="Straight Arrow Connector 34">
                <a:extLst>
                  <a:ext uri="{FF2B5EF4-FFF2-40B4-BE49-F238E27FC236}">
                    <a16:creationId xmlns:a16="http://schemas.microsoft.com/office/drawing/2014/main" id="{65D25050-7F9A-42E0-B38E-0CAE838E2910}"/>
                  </a:ext>
                </a:extLst>
              </p:cNvPr>
              <p:cNvCxnSpPr>
                <a:cxnSpLocks/>
                <a:endCxn id="21" idx="0"/>
              </p:cNvCxnSpPr>
              <p:nvPr/>
            </p:nvCxnSpPr>
            <p:spPr>
              <a:xfrm>
                <a:off x="7981510" y="1999084"/>
                <a:ext cx="0" cy="284453"/>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04">
                    <a:extLst>
                      <a:ext uri="{FF2B5EF4-FFF2-40B4-BE49-F238E27FC236}">
                        <a16:creationId xmlns:a16="http://schemas.microsoft.com/office/drawing/2014/main" id="{25EACB71-8AD4-4C9D-A079-7E5256C6CDF2}"/>
                      </a:ext>
                    </a:extLst>
                  </p:cNvPr>
                  <p:cNvSpPr txBox="1"/>
                  <p:nvPr/>
                </p:nvSpPr>
                <p:spPr>
                  <a:xfrm>
                    <a:off x="7981787" y="2062016"/>
                    <a:ext cx="604333" cy="2308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900" b="0" i="1" smtClean="0">
                              <a:latin typeface="Cambria Math" panose="02040503050406030204" pitchFamily="18" charset="0"/>
                            </a:rPr>
                            <m:t>𝑆</m:t>
                          </m:r>
                          <m:r>
                            <a:rPr lang="en-US" sz="900" b="0" i="1" smtClean="0">
                              <a:latin typeface="Cambria Math" panose="02040503050406030204" pitchFamily="18" charset="0"/>
                            </a:rPr>
                            <m:t>=</m:t>
                          </m:r>
                          <m:r>
                            <a:rPr lang="en-US" sz="900" b="0" i="1" smtClean="0">
                              <a:latin typeface="Cambria Math" panose="02040503050406030204" pitchFamily="18" charset="0"/>
                            </a:rPr>
                            <m:t>𝐼</m:t>
                          </m:r>
                          <m:r>
                            <a:rPr lang="en-US" sz="900" b="0" i="1" smtClean="0">
                              <a:latin typeface="Cambria Math" panose="02040503050406030204" pitchFamily="18" charset="0"/>
                            </a:rPr>
                            <m:t>/</m:t>
                          </m:r>
                          <m:r>
                            <a:rPr lang="en-US" sz="900" b="0" i="1" smtClean="0">
                              <a:latin typeface="Cambria Math" panose="02040503050406030204" pitchFamily="18" charset="0"/>
                            </a:rPr>
                            <m:t>𝑅</m:t>
                          </m:r>
                        </m:oMath>
                      </m:oMathPara>
                    </a14:m>
                    <a:endParaRPr lang="en-US" sz="900" dirty="0"/>
                  </a:p>
                </p:txBody>
              </p:sp>
            </mc:Choice>
            <mc:Fallback xmlns="">
              <p:sp>
                <p:nvSpPr>
                  <p:cNvPr id="23" name="TextBox 204">
                    <a:extLst>
                      <a:ext uri="{FF2B5EF4-FFF2-40B4-BE49-F238E27FC236}">
                        <a16:creationId xmlns:a16="http://schemas.microsoft.com/office/drawing/2014/main" id="{25EACB71-8AD4-4C9D-A079-7E5256C6CDF2}"/>
                      </a:ext>
                    </a:extLst>
                  </p:cNvPr>
                  <p:cNvSpPr txBox="1">
                    <a:spLocks noRot="1" noChangeAspect="1" noMove="1" noResize="1" noEditPoints="1" noAdjustHandles="1" noChangeArrowheads="1" noChangeShapeType="1" noTextEdit="1"/>
                  </p:cNvSpPr>
                  <p:nvPr/>
                </p:nvSpPr>
                <p:spPr>
                  <a:xfrm>
                    <a:off x="7981787" y="2062016"/>
                    <a:ext cx="604333" cy="230832"/>
                  </a:xfrm>
                  <a:prstGeom prst="rect">
                    <a:avLst/>
                  </a:prstGeom>
                  <a:blipFill>
                    <a:blip r:embed="rId3"/>
                    <a:stretch>
                      <a:fillRect/>
                    </a:stretch>
                  </a:blipFill>
                </p:spPr>
                <p:txBody>
                  <a:bodyPr/>
                  <a:lstStyle/>
                  <a:p>
                    <a:r>
                      <a:rPr lang="zh-CN" altLang="en-US">
                        <a:noFill/>
                      </a:rPr>
                      <a:t> </a:t>
                    </a:r>
                  </a:p>
                </p:txBody>
              </p:sp>
            </mc:Fallback>
          </mc:AlternateContent>
        </p:grpSp>
        <p:sp>
          <p:nvSpPr>
            <p:cNvPr id="25" name="矩形: 圆角 24">
              <a:extLst>
                <a:ext uri="{FF2B5EF4-FFF2-40B4-BE49-F238E27FC236}">
                  <a16:creationId xmlns:a16="http://schemas.microsoft.com/office/drawing/2014/main" id="{D6580B01-D74A-4E64-94F5-2C6E583EE835}"/>
                </a:ext>
              </a:extLst>
            </p:cNvPr>
            <p:cNvSpPr/>
            <p:nvPr/>
          </p:nvSpPr>
          <p:spPr>
            <a:xfrm>
              <a:off x="7305039" y="1901477"/>
              <a:ext cx="1371601" cy="1064928"/>
            </a:xfrm>
            <a:prstGeom prst="round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3">
            <a:extLst>
              <a:ext uri="{FF2B5EF4-FFF2-40B4-BE49-F238E27FC236}">
                <a16:creationId xmlns:a16="http://schemas.microsoft.com/office/drawing/2014/main" id="{5B1353B8-36CE-4FC3-8AB1-5B1803B83D5A}"/>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Pipeline for the densely labeled data</a:t>
            </a:r>
            <a:endParaRPr lang="zh-CN" altLang="en-US" sz="2400" dirty="0"/>
          </a:p>
        </p:txBody>
      </p:sp>
    </p:spTree>
    <p:extLst>
      <p:ext uri="{BB962C8B-B14F-4D97-AF65-F5344CB8AC3E}">
        <p14:creationId xmlns:p14="http://schemas.microsoft.com/office/powerpoint/2010/main" val="282244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pairwise comparison data</a:t>
            </a:r>
            <a:endParaRPr lang="zh-CN" altLang="en-US" sz="2400" dirty="0"/>
          </a:p>
        </p:txBody>
      </p:sp>
      <p:sp>
        <p:nvSpPr>
          <p:cNvPr id="7" name="矩形: 圆角 6">
            <a:extLst>
              <a:ext uri="{FF2B5EF4-FFF2-40B4-BE49-F238E27FC236}">
                <a16:creationId xmlns:a16="http://schemas.microsoft.com/office/drawing/2014/main" id="{F2821DA4-CA26-4E8B-9616-A9E82445FB85}"/>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8" name="矩形: 圆角 7">
            <a:extLst>
              <a:ext uri="{FF2B5EF4-FFF2-40B4-BE49-F238E27FC236}">
                <a16:creationId xmlns:a16="http://schemas.microsoft.com/office/drawing/2014/main" id="{4B000D5E-AF7D-481F-B27F-2B130969911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9" name="矩形: 圆角 8">
            <a:extLst>
              <a:ext uri="{FF2B5EF4-FFF2-40B4-BE49-F238E27FC236}">
                <a16:creationId xmlns:a16="http://schemas.microsoft.com/office/drawing/2014/main" id="{33FAAB09-C42B-412D-8AA2-6B8F7255180D}"/>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10" name="矩形: 圆角 9">
            <a:extLst>
              <a:ext uri="{FF2B5EF4-FFF2-40B4-BE49-F238E27FC236}">
                <a16:creationId xmlns:a16="http://schemas.microsoft.com/office/drawing/2014/main" id="{D45DEEC4-2F24-41DC-A73A-5DC78C6B07BE}"/>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11" name="Straight Arrow Connector 34">
            <a:extLst>
              <a:ext uri="{FF2B5EF4-FFF2-40B4-BE49-F238E27FC236}">
                <a16:creationId xmlns:a16="http://schemas.microsoft.com/office/drawing/2014/main" id="{F2676B8A-A4DF-4442-9EDB-211A97781E34}"/>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34">
            <a:extLst>
              <a:ext uri="{FF2B5EF4-FFF2-40B4-BE49-F238E27FC236}">
                <a16:creationId xmlns:a16="http://schemas.microsoft.com/office/drawing/2014/main" id="{B9F62101-5260-45ED-BF07-A96A1BD9E413}"/>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221">
            <a:extLst>
              <a:ext uri="{FF2B5EF4-FFF2-40B4-BE49-F238E27FC236}">
                <a16:creationId xmlns:a16="http://schemas.microsoft.com/office/drawing/2014/main" id="{7318BCD2-D4DE-47ED-ACF6-271526157AAC}"/>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 name="矩形: 圆角 13">
            <a:extLst>
              <a:ext uri="{FF2B5EF4-FFF2-40B4-BE49-F238E27FC236}">
                <a16:creationId xmlns:a16="http://schemas.microsoft.com/office/drawing/2014/main" id="{09D56400-E2B5-4F98-8B0D-BA3F0186417B}"/>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15" name="矩形: 圆角 14">
            <a:extLst>
              <a:ext uri="{FF2B5EF4-FFF2-40B4-BE49-F238E27FC236}">
                <a16:creationId xmlns:a16="http://schemas.microsoft.com/office/drawing/2014/main" id="{9704C414-4B45-4BFA-92A3-1E08DAC94699}"/>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16" name="矩形: 圆角 15">
            <a:extLst>
              <a:ext uri="{FF2B5EF4-FFF2-40B4-BE49-F238E27FC236}">
                <a16:creationId xmlns:a16="http://schemas.microsoft.com/office/drawing/2014/main" id="{2E08644D-0903-4EAA-B435-FD4A7411A267}"/>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cxnSp>
        <p:nvCxnSpPr>
          <p:cNvPr id="18" name="Straight Arrow Connector 221">
            <a:extLst>
              <a:ext uri="{FF2B5EF4-FFF2-40B4-BE49-F238E27FC236}">
                <a16:creationId xmlns:a16="http://schemas.microsoft.com/office/drawing/2014/main" id="{B1F4D2AD-C5A3-454A-9E6E-72A97C07F6A2}"/>
              </a:ext>
            </a:extLst>
          </p:cNvPr>
          <p:cNvCxnSpPr>
            <a:cxnSpLocks/>
            <a:stCxn id="8" idx="3"/>
            <a:endCxn id="14"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221">
            <a:extLst>
              <a:ext uri="{FF2B5EF4-FFF2-40B4-BE49-F238E27FC236}">
                <a16:creationId xmlns:a16="http://schemas.microsoft.com/office/drawing/2014/main" id="{FC5E043E-79CE-4F23-A920-198DDC499585}"/>
              </a:ext>
            </a:extLst>
          </p:cNvPr>
          <p:cNvCxnSpPr>
            <a:cxnSpLocks/>
            <a:stCxn id="9" idx="3"/>
            <a:endCxn id="15"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07">
                <a:extLst>
                  <a:ext uri="{FF2B5EF4-FFF2-40B4-BE49-F238E27FC236}">
                    <a16:creationId xmlns:a16="http://schemas.microsoft.com/office/drawing/2014/main" id="{94A9A6FA-B240-4DF3-90C0-A69620DE1338}"/>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20" name="TextBox 107">
                <a:extLst>
                  <a:ext uri="{FF2B5EF4-FFF2-40B4-BE49-F238E27FC236}">
                    <a16:creationId xmlns:a16="http://schemas.microsoft.com/office/drawing/2014/main" id="{94A9A6FA-B240-4DF3-90C0-A69620DE1338}"/>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3"/>
                <a:stretch>
                  <a:fillRect l="-5814" t="-30556" r="-17442" b="-125000"/>
                </a:stretch>
              </a:blipFill>
            </p:spPr>
            <p:txBody>
              <a:bodyPr/>
              <a:lstStyle/>
              <a:p>
                <a:r>
                  <a:rPr lang="zh-CN" altLang="en-US">
                    <a:noFill/>
                  </a:rPr>
                  <a:t> </a:t>
                </a:r>
              </a:p>
            </p:txBody>
          </p:sp>
        </mc:Fallback>
      </mc:AlternateContent>
      <p:cxnSp>
        <p:nvCxnSpPr>
          <p:cNvPr id="21" name="Straight Arrow Connector 221">
            <a:extLst>
              <a:ext uri="{FF2B5EF4-FFF2-40B4-BE49-F238E27FC236}">
                <a16:creationId xmlns:a16="http://schemas.microsoft.com/office/drawing/2014/main" id="{29E89A04-8721-41E3-AC0C-F5DB70359533}"/>
              </a:ext>
            </a:extLst>
          </p:cNvPr>
          <p:cNvCxnSpPr>
            <a:cxnSpLocks/>
            <a:stCxn id="16" idx="3"/>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F4070293-61A3-4355-92C3-5547740FBC8A}"/>
              </a:ext>
            </a:extLst>
          </p:cNvPr>
          <p:cNvSpPr/>
          <p:nvPr/>
        </p:nvSpPr>
        <p:spPr>
          <a:xfrm>
            <a:off x="7530201" y="2811857"/>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Shading</a:t>
            </a:r>
          </a:p>
        </p:txBody>
      </p:sp>
      <p:cxnSp>
        <p:nvCxnSpPr>
          <p:cNvPr id="23" name="Straight Arrow Connector 34">
            <a:extLst>
              <a:ext uri="{FF2B5EF4-FFF2-40B4-BE49-F238E27FC236}">
                <a16:creationId xmlns:a16="http://schemas.microsoft.com/office/drawing/2014/main" id="{9041CD45-74F3-4465-B7FC-A3301ABD3E73}"/>
              </a:ext>
            </a:extLst>
          </p:cNvPr>
          <p:cNvCxnSpPr>
            <a:cxnSpLocks/>
            <a:endCxn id="22" idx="0"/>
          </p:cNvCxnSpPr>
          <p:nvPr/>
        </p:nvCxnSpPr>
        <p:spPr>
          <a:xfrm>
            <a:off x="7981510" y="2527404"/>
            <a:ext cx="0" cy="284453"/>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04">
                <a:extLst>
                  <a:ext uri="{FF2B5EF4-FFF2-40B4-BE49-F238E27FC236}">
                    <a16:creationId xmlns:a16="http://schemas.microsoft.com/office/drawing/2014/main" id="{7A19AB21-164D-4D54-BC5E-54AC60A9AFAE}"/>
                  </a:ext>
                </a:extLst>
              </p:cNvPr>
              <p:cNvSpPr txBox="1"/>
              <p:nvPr/>
            </p:nvSpPr>
            <p:spPr>
              <a:xfrm>
                <a:off x="7981787" y="2590336"/>
                <a:ext cx="604333" cy="2308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900" b="0" i="1" smtClean="0">
                          <a:latin typeface="Cambria Math" panose="02040503050406030204" pitchFamily="18" charset="0"/>
                        </a:rPr>
                        <m:t>𝑆</m:t>
                      </m:r>
                      <m:r>
                        <a:rPr lang="en-US" sz="900" b="0" i="1" smtClean="0">
                          <a:latin typeface="Cambria Math" panose="02040503050406030204" pitchFamily="18" charset="0"/>
                        </a:rPr>
                        <m:t>=</m:t>
                      </m:r>
                      <m:r>
                        <a:rPr lang="en-US" sz="900" b="0" i="1" smtClean="0">
                          <a:latin typeface="Cambria Math" panose="02040503050406030204" pitchFamily="18" charset="0"/>
                        </a:rPr>
                        <m:t>𝐼</m:t>
                      </m:r>
                      <m:r>
                        <a:rPr lang="en-US" sz="900" b="0" i="1" smtClean="0">
                          <a:latin typeface="Cambria Math" panose="02040503050406030204" pitchFamily="18" charset="0"/>
                        </a:rPr>
                        <m:t>/</m:t>
                      </m:r>
                      <m:r>
                        <a:rPr lang="en-US" sz="900" b="0" i="1" smtClean="0">
                          <a:latin typeface="Cambria Math" panose="02040503050406030204" pitchFamily="18" charset="0"/>
                        </a:rPr>
                        <m:t>𝑅</m:t>
                      </m:r>
                    </m:oMath>
                  </m:oMathPara>
                </a14:m>
                <a:endParaRPr lang="en-US" sz="900" dirty="0"/>
              </a:p>
            </p:txBody>
          </p:sp>
        </mc:Choice>
        <mc:Fallback xmlns="">
          <p:sp>
            <p:nvSpPr>
              <p:cNvPr id="24" name="TextBox 204">
                <a:extLst>
                  <a:ext uri="{FF2B5EF4-FFF2-40B4-BE49-F238E27FC236}">
                    <a16:creationId xmlns:a16="http://schemas.microsoft.com/office/drawing/2014/main" id="{7A19AB21-164D-4D54-BC5E-54AC60A9AFAE}"/>
                  </a:ext>
                </a:extLst>
              </p:cNvPr>
              <p:cNvSpPr txBox="1">
                <a:spLocks noRot="1" noChangeAspect="1" noMove="1" noResize="1" noEditPoints="1" noAdjustHandles="1" noChangeArrowheads="1" noChangeShapeType="1" noTextEdit="1"/>
              </p:cNvSpPr>
              <p:nvPr/>
            </p:nvSpPr>
            <p:spPr>
              <a:xfrm>
                <a:off x="7981787" y="2590336"/>
                <a:ext cx="604333" cy="230832"/>
              </a:xfrm>
              <a:prstGeom prst="rect">
                <a:avLst/>
              </a:prstGeom>
              <a:blipFill>
                <a:blip r:embed="rId4"/>
                <a:stretch>
                  <a:fillRect/>
                </a:stretch>
              </a:blipFill>
            </p:spPr>
            <p:txBody>
              <a:bodyPr/>
              <a:lstStyle/>
              <a:p>
                <a:r>
                  <a:rPr lang="zh-CN" altLang="en-US">
                    <a:noFill/>
                  </a:rPr>
                  <a:t> </a:t>
                </a:r>
              </a:p>
            </p:txBody>
          </p:sp>
        </mc:Fallback>
      </mc:AlternateContent>
      <p:sp>
        <p:nvSpPr>
          <p:cNvPr id="25" name="Right Bracket 101">
            <a:extLst>
              <a:ext uri="{FF2B5EF4-FFF2-40B4-BE49-F238E27FC236}">
                <a16:creationId xmlns:a16="http://schemas.microsoft.com/office/drawing/2014/main" id="{AB6695C5-7FEF-41D1-B7E8-72FB322CCD63}"/>
              </a:ext>
            </a:extLst>
          </p:cNvPr>
          <p:cNvSpPr/>
          <p:nvPr/>
        </p:nvSpPr>
        <p:spPr>
          <a:xfrm>
            <a:off x="5308953" y="2301378"/>
            <a:ext cx="684374"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26" name="Straight Arrow Connector 151">
            <a:extLst>
              <a:ext uri="{FF2B5EF4-FFF2-40B4-BE49-F238E27FC236}">
                <a16:creationId xmlns:a16="http://schemas.microsoft.com/office/drawing/2014/main" id="{D6832613-90EC-4CA9-A095-8CFF1B8B9016}"/>
              </a:ext>
            </a:extLst>
          </p:cNvPr>
          <p:cNvCxnSpPr>
            <a:cxnSpLocks/>
            <a:stCxn id="14" idx="3"/>
            <a:endCxn id="27"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圆角 26">
            <a:extLst>
              <a:ext uri="{FF2B5EF4-FFF2-40B4-BE49-F238E27FC236}">
                <a16:creationId xmlns:a16="http://schemas.microsoft.com/office/drawing/2014/main" id="{6B529DBB-90CD-475F-A931-BFA9EF7A07EA}"/>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28" name="Straight Arrow Connector 151">
            <a:extLst>
              <a:ext uri="{FF2B5EF4-FFF2-40B4-BE49-F238E27FC236}">
                <a16:creationId xmlns:a16="http://schemas.microsoft.com/office/drawing/2014/main" id="{AE902485-BF94-4B72-A6E1-66CA06F609CA}"/>
              </a:ext>
            </a:extLst>
          </p:cNvPr>
          <p:cNvCxnSpPr>
            <a:cxnSpLocks/>
          </p:cNvCxnSpPr>
          <p:nvPr/>
        </p:nvCxnSpPr>
        <p:spPr>
          <a:xfrm>
            <a:off x="4193002" y="3037883"/>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21">
            <a:extLst>
              <a:ext uri="{FF2B5EF4-FFF2-40B4-BE49-F238E27FC236}">
                <a16:creationId xmlns:a16="http://schemas.microsoft.com/office/drawing/2014/main" id="{059F808A-A081-4111-9A3B-CCE906FFC1D1}"/>
              </a:ext>
            </a:extLst>
          </p:cNvPr>
          <p:cNvCxnSpPr>
            <a:cxnSpLocks/>
            <a:stCxn id="27" idx="3"/>
            <a:endCxn id="16" idx="1"/>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21">
            <a:extLst>
              <a:ext uri="{FF2B5EF4-FFF2-40B4-BE49-F238E27FC236}">
                <a16:creationId xmlns:a16="http://schemas.microsoft.com/office/drawing/2014/main" id="{13BB040B-FB26-485A-ABD7-444CBED65CC1}"/>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2" name="矩形: 圆角 117">
            <a:extLst>
              <a:ext uri="{FF2B5EF4-FFF2-40B4-BE49-F238E27FC236}">
                <a16:creationId xmlns:a16="http://schemas.microsoft.com/office/drawing/2014/main" id="{C4443E12-CA2B-4F69-B8CD-1A62FCED2C56}"/>
              </a:ext>
            </a:extLst>
          </p:cNvPr>
          <p:cNvSpPr/>
          <p:nvPr/>
        </p:nvSpPr>
        <p:spPr>
          <a:xfrm>
            <a:off x="7516264" y="2075351"/>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sp>
        <p:nvSpPr>
          <p:cNvPr id="31" name="矩形: 圆角 30">
            <a:extLst>
              <a:ext uri="{FF2B5EF4-FFF2-40B4-BE49-F238E27FC236}">
                <a16:creationId xmlns:a16="http://schemas.microsoft.com/office/drawing/2014/main" id="{869D29A8-41E6-4B13-9542-31762D726056}"/>
              </a:ext>
            </a:extLst>
          </p:cNvPr>
          <p:cNvSpPr/>
          <p:nvPr/>
        </p:nvSpPr>
        <p:spPr>
          <a:xfrm>
            <a:off x="7516264" y="2071559"/>
            <a:ext cx="902618" cy="452053"/>
          </a:xfrm>
          <a:prstGeom prst="roundRect">
            <a:avLst/>
          </a:prstGeom>
          <a:solidFill>
            <a:schemeClr val="accent6">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spTree>
    <p:extLst>
      <p:ext uri="{BB962C8B-B14F-4D97-AF65-F5344CB8AC3E}">
        <p14:creationId xmlns:p14="http://schemas.microsoft.com/office/powerpoint/2010/main" val="171418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82D9071-B87C-4669-ABB2-3228BE39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03" y="823092"/>
            <a:ext cx="2759379" cy="1832400"/>
          </a:xfrm>
          <a:prstGeom prst="rect">
            <a:avLst/>
          </a:prstGeom>
        </p:spPr>
      </p:pic>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pairwise comparison data</a:t>
            </a:r>
            <a:endParaRPr lang="zh-CN" altLang="en-US" sz="2400" dirty="0"/>
          </a:p>
        </p:txBody>
      </p:sp>
    </p:spTree>
    <p:extLst>
      <p:ext uri="{BB962C8B-B14F-4D97-AF65-F5344CB8AC3E}">
        <p14:creationId xmlns:p14="http://schemas.microsoft.com/office/powerpoint/2010/main" val="756472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82D9071-B87C-4669-ABB2-3228BE39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03" y="823092"/>
            <a:ext cx="2759379" cy="1832400"/>
          </a:xfrm>
          <a:prstGeom prst="rect">
            <a:avLst/>
          </a:prstGeom>
        </p:spPr>
      </p:pic>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pairwise comparison data</a:t>
            </a:r>
            <a:endParaRPr lang="zh-CN" altLang="en-US" sz="2400" dirty="0"/>
          </a:p>
        </p:txBody>
      </p:sp>
      <p:pic>
        <p:nvPicPr>
          <p:cNvPr id="3" name="图片 2">
            <a:extLst>
              <a:ext uri="{FF2B5EF4-FFF2-40B4-BE49-F238E27FC236}">
                <a16:creationId xmlns:a16="http://schemas.microsoft.com/office/drawing/2014/main" id="{6AB595EA-2240-4AA8-BEBA-08CB1E69F2CA}"/>
              </a:ext>
            </a:extLst>
          </p:cNvPr>
          <p:cNvPicPr>
            <a:picLocks noChangeAspect="1"/>
          </p:cNvPicPr>
          <p:nvPr/>
        </p:nvPicPr>
        <p:blipFill>
          <a:blip r:embed="rId4"/>
          <a:stretch>
            <a:fillRect/>
          </a:stretch>
        </p:blipFill>
        <p:spPr>
          <a:xfrm>
            <a:off x="3194135" y="1226367"/>
            <a:ext cx="3671887" cy="1025849"/>
          </a:xfrm>
          <a:prstGeom prst="rect">
            <a:avLst/>
          </a:prstGeom>
        </p:spPr>
      </p:pic>
      <p:sp>
        <p:nvSpPr>
          <p:cNvPr id="35" name="椭圆 34">
            <a:extLst>
              <a:ext uri="{FF2B5EF4-FFF2-40B4-BE49-F238E27FC236}">
                <a16:creationId xmlns:a16="http://schemas.microsoft.com/office/drawing/2014/main" id="{23566B45-FE46-45A8-BE72-DF79A82CD5B2}"/>
              </a:ext>
            </a:extLst>
          </p:cNvPr>
          <p:cNvSpPr/>
          <p:nvPr/>
        </p:nvSpPr>
        <p:spPr>
          <a:xfrm>
            <a:off x="1235242" y="1812758"/>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A1956B96-2F92-4747-BB53-88AC7A5B484F}"/>
              </a:ext>
            </a:extLst>
          </p:cNvPr>
          <p:cNvSpPr/>
          <p:nvPr/>
        </p:nvSpPr>
        <p:spPr>
          <a:xfrm>
            <a:off x="1540041" y="1933074"/>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0434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82D9071-B87C-4669-ABB2-3228BE39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03" y="823092"/>
            <a:ext cx="2759379" cy="1832400"/>
          </a:xfrm>
          <a:prstGeom prst="rect">
            <a:avLst/>
          </a:prstGeom>
        </p:spPr>
      </p:pic>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pairwise comparison data</a:t>
            </a:r>
            <a:endParaRPr lang="zh-CN" altLang="en-US" sz="2400" dirty="0"/>
          </a:p>
        </p:txBody>
      </p:sp>
      <p:pic>
        <p:nvPicPr>
          <p:cNvPr id="3" name="图片 2">
            <a:extLst>
              <a:ext uri="{FF2B5EF4-FFF2-40B4-BE49-F238E27FC236}">
                <a16:creationId xmlns:a16="http://schemas.microsoft.com/office/drawing/2014/main" id="{6AB595EA-2240-4AA8-BEBA-08CB1E69F2CA}"/>
              </a:ext>
            </a:extLst>
          </p:cNvPr>
          <p:cNvPicPr>
            <a:picLocks noChangeAspect="1"/>
          </p:cNvPicPr>
          <p:nvPr/>
        </p:nvPicPr>
        <p:blipFill>
          <a:blip r:embed="rId4"/>
          <a:stretch>
            <a:fillRect/>
          </a:stretch>
        </p:blipFill>
        <p:spPr>
          <a:xfrm>
            <a:off x="3194135" y="1226367"/>
            <a:ext cx="3671887" cy="1025849"/>
          </a:xfrm>
          <a:prstGeom prst="rect">
            <a:avLst/>
          </a:prstGeom>
        </p:spPr>
      </p:pic>
      <p:sp>
        <p:nvSpPr>
          <p:cNvPr id="35" name="椭圆 34">
            <a:extLst>
              <a:ext uri="{FF2B5EF4-FFF2-40B4-BE49-F238E27FC236}">
                <a16:creationId xmlns:a16="http://schemas.microsoft.com/office/drawing/2014/main" id="{23566B45-FE46-45A8-BE72-DF79A82CD5B2}"/>
              </a:ext>
            </a:extLst>
          </p:cNvPr>
          <p:cNvSpPr/>
          <p:nvPr/>
        </p:nvSpPr>
        <p:spPr>
          <a:xfrm>
            <a:off x="1235242" y="1812758"/>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A1956B96-2F92-4747-BB53-88AC7A5B484F}"/>
              </a:ext>
            </a:extLst>
          </p:cNvPr>
          <p:cNvSpPr/>
          <p:nvPr/>
        </p:nvSpPr>
        <p:spPr>
          <a:xfrm>
            <a:off x="1540041" y="1933074"/>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19F99C84-3101-4E1E-B5DE-48E6D7D47C88}"/>
              </a:ext>
            </a:extLst>
          </p:cNvPr>
          <p:cNvGrpSpPr/>
          <p:nvPr/>
        </p:nvGrpSpPr>
        <p:grpSpPr>
          <a:xfrm>
            <a:off x="237103" y="2868063"/>
            <a:ext cx="2756977" cy="1830805"/>
            <a:chOff x="237103" y="816142"/>
            <a:chExt cx="2756977" cy="1830805"/>
          </a:xfrm>
        </p:grpSpPr>
        <p:pic>
          <p:nvPicPr>
            <p:cNvPr id="11" name="图片 10">
              <a:extLst>
                <a:ext uri="{FF2B5EF4-FFF2-40B4-BE49-F238E27FC236}">
                  <a16:creationId xmlns:a16="http://schemas.microsoft.com/office/drawing/2014/main" id="{1FC4E353-0EB7-4FDD-B7CC-E08EAEFC1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103" y="816142"/>
              <a:ext cx="2756977" cy="1830805"/>
            </a:xfrm>
            <a:prstGeom prst="rect">
              <a:avLst/>
            </a:prstGeom>
          </p:spPr>
        </p:pic>
        <p:sp>
          <p:nvSpPr>
            <p:cNvPr id="12" name="椭圆 11">
              <a:extLst>
                <a:ext uri="{FF2B5EF4-FFF2-40B4-BE49-F238E27FC236}">
                  <a16:creationId xmlns:a16="http://schemas.microsoft.com/office/drawing/2014/main" id="{91EA6D43-F0BA-4B84-83BA-41057E2EC90F}"/>
                </a:ext>
              </a:extLst>
            </p:cNvPr>
            <p:cNvSpPr/>
            <p:nvPr/>
          </p:nvSpPr>
          <p:spPr>
            <a:xfrm>
              <a:off x="1235242" y="1812758"/>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04F4E63-CE92-4ACD-8456-5E88A8690B7A}"/>
                </a:ext>
              </a:extLst>
            </p:cNvPr>
            <p:cNvSpPr/>
            <p:nvPr/>
          </p:nvSpPr>
          <p:spPr>
            <a:xfrm>
              <a:off x="1540041" y="1933074"/>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EC4AD2A8-4F46-42F1-873E-0EDC3909A370}"/>
              </a:ext>
            </a:extLst>
          </p:cNvPr>
          <p:cNvSpPr txBox="1"/>
          <p:nvPr/>
        </p:nvSpPr>
        <p:spPr>
          <a:xfrm>
            <a:off x="3691330" y="4529591"/>
            <a:ext cx="4917184" cy="338554"/>
          </a:xfrm>
          <a:prstGeom prst="rect">
            <a:avLst/>
          </a:prstGeom>
          <a:noFill/>
        </p:spPr>
        <p:txBody>
          <a:bodyPr wrap="square" rtlCol="0">
            <a:spAutoFit/>
          </a:bodyPr>
          <a:lstStyle/>
          <a:p>
            <a:pPr algn="ctr"/>
            <a:r>
              <a:rPr lang="en-US" altLang="zh-CN" sz="1600" dirty="0"/>
              <a:t>[3] Intrinsic images in the wild. SIGGRAPH 2014</a:t>
            </a:r>
            <a:endParaRPr lang="zh-CN" altLang="en-US" sz="1600" dirty="0"/>
          </a:p>
        </p:txBody>
      </p:sp>
      <p:cxnSp>
        <p:nvCxnSpPr>
          <p:cNvPr id="21" name="直接箭头连接符 20">
            <a:extLst>
              <a:ext uri="{FF2B5EF4-FFF2-40B4-BE49-F238E27FC236}">
                <a16:creationId xmlns:a16="http://schemas.microsoft.com/office/drawing/2014/main" id="{F67E3E0B-0CD2-40EB-B92C-3EF3138ECE87}"/>
              </a:ext>
            </a:extLst>
          </p:cNvPr>
          <p:cNvCxnSpPr>
            <a:cxnSpLocks/>
          </p:cNvCxnSpPr>
          <p:nvPr/>
        </p:nvCxnSpPr>
        <p:spPr>
          <a:xfrm>
            <a:off x="1287144" y="3916816"/>
            <a:ext cx="305034" cy="120316"/>
          </a:xfrm>
          <a:prstGeom prst="straightConnector1">
            <a:avLst/>
          </a:prstGeom>
          <a:ln w="19050">
            <a:solidFill>
              <a:schemeClr val="accent4">
                <a:lumMod val="60000"/>
                <a:lumOff val="40000"/>
              </a:schemeClr>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853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607DE8-9F2E-4347-AE8A-57B8C8D9F07E}"/>
              </a:ext>
            </a:extLst>
          </p:cNvPr>
          <p:cNvSpPr txBox="1"/>
          <p:nvPr/>
        </p:nvSpPr>
        <p:spPr>
          <a:xfrm flipH="1">
            <a:off x="237105" y="148856"/>
            <a:ext cx="5135881" cy="461665"/>
          </a:xfrm>
          <a:prstGeom prst="rect">
            <a:avLst/>
          </a:prstGeom>
          <a:noFill/>
        </p:spPr>
        <p:txBody>
          <a:bodyPr wrap="square" rtlCol="0">
            <a:spAutoFit/>
          </a:bodyPr>
          <a:lstStyle/>
          <a:p>
            <a:r>
              <a:rPr lang="en-US" altLang="zh-CN" sz="2400" dirty="0"/>
              <a:t>Problem definition</a:t>
            </a:r>
            <a:endParaRPr lang="zh-CN" altLang="en-US" sz="2400" dirty="0"/>
          </a:p>
        </p:txBody>
      </p:sp>
      <p:pic>
        <p:nvPicPr>
          <p:cNvPr id="3" name="图片 2">
            <a:extLst>
              <a:ext uri="{FF2B5EF4-FFF2-40B4-BE49-F238E27FC236}">
                <a16:creationId xmlns:a16="http://schemas.microsoft.com/office/drawing/2014/main" id="{E3B678D4-3559-47A5-A5F3-8EE018259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584" y="2841541"/>
            <a:ext cx="2097334" cy="1350215"/>
          </a:xfrm>
          <a:prstGeom prst="rect">
            <a:avLst/>
          </a:prstGeom>
        </p:spPr>
      </p:pic>
      <p:pic>
        <p:nvPicPr>
          <p:cNvPr id="6" name="图片 5">
            <a:extLst>
              <a:ext uri="{FF2B5EF4-FFF2-40B4-BE49-F238E27FC236}">
                <a16:creationId xmlns:a16="http://schemas.microsoft.com/office/drawing/2014/main" id="{D0E7D0C5-64F7-4A1A-BD02-D70701239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028" y="875770"/>
            <a:ext cx="2097000" cy="1350000"/>
          </a:xfrm>
          <a:prstGeom prst="rect">
            <a:avLst/>
          </a:prstGeom>
        </p:spPr>
      </p:pic>
      <p:pic>
        <p:nvPicPr>
          <p:cNvPr id="9" name="图片 8">
            <a:extLst>
              <a:ext uri="{FF2B5EF4-FFF2-40B4-BE49-F238E27FC236}">
                <a16:creationId xmlns:a16="http://schemas.microsoft.com/office/drawing/2014/main" id="{99ECBD2E-1321-4D7F-8D9C-EBDC50EDF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3563" y="2841543"/>
            <a:ext cx="2097334" cy="1350215"/>
          </a:xfrm>
          <a:prstGeom prst="rect">
            <a:avLst/>
          </a:prstGeom>
        </p:spPr>
      </p:pic>
      <p:sp>
        <p:nvSpPr>
          <p:cNvPr id="12" name="文本框 11">
            <a:extLst>
              <a:ext uri="{FF2B5EF4-FFF2-40B4-BE49-F238E27FC236}">
                <a16:creationId xmlns:a16="http://schemas.microsoft.com/office/drawing/2014/main" id="{8F1F2D56-581D-4829-9812-D749F9EB7EA5}"/>
              </a:ext>
            </a:extLst>
          </p:cNvPr>
          <p:cNvSpPr txBox="1"/>
          <p:nvPr/>
        </p:nvSpPr>
        <p:spPr>
          <a:xfrm>
            <a:off x="4930574" y="4216811"/>
            <a:ext cx="1157354" cy="338554"/>
          </a:xfrm>
          <a:prstGeom prst="rect">
            <a:avLst/>
          </a:prstGeom>
          <a:noFill/>
        </p:spPr>
        <p:txBody>
          <a:bodyPr wrap="square" rtlCol="0">
            <a:spAutoFit/>
          </a:bodyPr>
          <a:lstStyle/>
          <a:p>
            <a:pPr algn="ctr"/>
            <a:r>
              <a:rPr lang="en-US" altLang="zh-CN" sz="1600" dirty="0"/>
              <a:t>Shading</a:t>
            </a:r>
            <a:endParaRPr lang="zh-CN" altLang="en-US" sz="1200" dirty="0"/>
          </a:p>
        </p:txBody>
      </p:sp>
      <p:sp>
        <p:nvSpPr>
          <p:cNvPr id="14" name="弧形 13">
            <a:extLst>
              <a:ext uri="{FF2B5EF4-FFF2-40B4-BE49-F238E27FC236}">
                <a16:creationId xmlns:a16="http://schemas.microsoft.com/office/drawing/2014/main" id="{FF67FBC9-DF9C-450A-9DF0-9A4F160EE8DD}"/>
              </a:ext>
            </a:extLst>
          </p:cNvPr>
          <p:cNvSpPr/>
          <p:nvPr/>
        </p:nvSpPr>
        <p:spPr>
          <a:xfrm>
            <a:off x="4488679" y="1958341"/>
            <a:ext cx="1658741" cy="1782762"/>
          </a:xfrm>
          <a:prstGeom prst="arc">
            <a:avLst>
              <a:gd name="adj1" fmla="val 16361153"/>
              <a:gd name="adj2" fmla="val 2145561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弧形 17">
            <a:extLst>
              <a:ext uri="{FF2B5EF4-FFF2-40B4-BE49-F238E27FC236}">
                <a16:creationId xmlns:a16="http://schemas.microsoft.com/office/drawing/2014/main" id="{389BA3B1-4F72-4A41-9E8F-18AC187282A0}"/>
              </a:ext>
            </a:extLst>
          </p:cNvPr>
          <p:cNvSpPr/>
          <p:nvPr/>
        </p:nvSpPr>
        <p:spPr>
          <a:xfrm flipH="1">
            <a:off x="2412156" y="1958341"/>
            <a:ext cx="1658741" cy="1782762"/>
          </a:xfrm>
          <a:prstGeom prst="arc">
            <a:avLst>
              <a:gd name="adj1" fmla="val 16361153"/>
              <a:gd name="adj2" fmla="val 2145561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8638E9ED-3845-4476-BE45-9D28C6D667B5}"/>
              </a:ext>
            </a:extLst>
          </p:cNvPr>
          <p:cNvSpPr txBox="1"/>
          <p:nvPr/>
        </p:nvSpPr>
        <p:spPr>
          <a:xfrm>
            <a:off x="3761316" y="2271724"/>
            <a:ext cx="1016468" cy="338554"/>
          </a:xfrm>
          <a:prstGeom prst="rect">
            <a:avLst/>
          </a:prstGeom>
          <a:noFill/>
        </p:spPr>
        <p:txBody>
          <a:bodyPr wrap="square" rtlCol="0">
            <a:spAutoFit/>
          </a:bodyPr>
          <a:lstStyle/>
          <a:p>
            <a:pPr algn="ctr"/>
            <a:r>
              <a:rPr lang="en-US" altLang="zh-CN" sz="1600" dirty="0"/>
              <a:t>Input</a:t>
            </a:r>
            <a:endParaRPr lang="zh-CN" altLang="en-US" sz="1600" dirty="0"/>
          </a:p>
        </p:txBody>
      </p:sp>
      <p:sp>
        <p:nvSpPr>
          <p:cNvPr id="17" name="文本框 16">
            <a:extLst>
              <a:ext uri="{FF2B5EF4-FFF2-40B4-BE49-F238E27FC236}">
                <a16:creationId xmlns:a16="http://schemas.microsoft.com/office/drawing/2014/main" id="{CAFCECA6-97EC-43D5-89CC-8E789837188A}"/>
              </a:ext>
            </a:extLst>
          </p:cNvPr>
          <p:cNvSpPr txBox="1"/>
          <p:nvPr/>
        </p:nvSpPr>
        <p:spPr>
          <a:xfrm>
            <a:off x="2052230" y="4210707"/>
            <a:ext cx="1939999" cy="338554"/>
          </a:xfrm>
          <a:prstGeom prst="rect">
            <a:avLst/>
          </a:prstGeom>
          <a:noFill/>
        </p:spPr>
        <p:txBody>
          <a:bodyPr wrap="square" rtlCol="0">
            <a:spAutoFit/>
          </a:bodyPr>
          <a:lstStyle/>
          <a:p>
            <a:pPr algn="ctr"/>
            <a:r>
              <a:rPr lang="en-US" altLang="zh-CN" sz="1600" dirty="0"/>
              <a:t>Albedo/Reflectance</a:t>
            </a:r>
            <a:endParaRPr lang="zh-CN" altLang="en-US" sz="1600" dirty="0"/>
          </a:p>
        </p:txBody>
      </p:sp>
    </p:spTree>
    <p:extLst>
      <p:ext uri="{BB962C8B-B14F-4D97-AF65-F5344CB8AC3E}">
        <p14:creationId xmlns:p14="http://schemas.microsoft.com/office/powerpoint/2010/main" val="184650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82D9071-B87C-4669-ABB2-3228BE39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03" y="823092"/>
            <a:ext cx="2759379" cy="1832400"/>
          </a:xfrm>
          <a:prstGeom prst="rect">
            <a:avLst/>
          </a:prstGeom>
        </p:spPr>
      </p:pic>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pairwise comparison data</a:t>
            </a:r>
            <a:endParaRPr lang="zh-CN" altLang="en-US" sz="2400" dirty="0"/>
          </a:p>
        </p:txBody>
      </p:sp>
      <p:pic>
        <p:nvPicPr>
          <p:cNvPr id="3" name="图片 2">
            <a:extLst>
              <a:ext uri="{FF2B5EF4-FFF2-40B4-BE49-F238E27FC236}">
                <a16:creationId xmlns:a16="http://schemas.microsoft.com/office/drawing/2014/main" id="{6AB595EA-2240-4AA8-BEBA-08CB1E69F2CA}"/>
              </a:ext>
            </a:extLst>
          </p:cNvPr>
          <p:cNvPicPr>
            <a:picLocks noChangeAspect="1"/>
          </p:cNvPicPr>
          <p:nvPr/>
        </p:nvPicPr>
        <p:blipFill>
          <a:blip r:embed="rId4"/>
          <a:stretch>
            <a:fillRect/>
          </a:stretch>
        </p:blipFill>
        <p:spPr>
          <a:xfrm>
            <a:off x="3194135" y="1226367"/>
            <a:ext cx="3671887" cy="1025849"/>
          </a:xfrm>
          <a:prstGeom prst="rect">
            <a:avLst/>
          </a:prstGeom>
        </p:spPr>
      </p:pic>
      <p:sp>
        <p:nvSpPr>
          <p:cNvPr id="35" name="椭圆 34">
            <a:extLst>
              <a:ext uri="{FF2B5EF4-FFF2-40B4-BE49-F238E27FC236}">
                <a16:creationId xmlns:a16="http://schemas.microsoft.com/office/drawing/2014/main" id="{23566B45-FE46-45A8-BE72-DF79A82CD5B2}"/>
              </a:ext>
            </a:extLst>
          </p:cNvPr>
          <p:cNvSpPr/>
          <p:nvPr/>
        </p:nvSpPr>
        <p:spPr>
          <a:xfrm>
            <a:off x="1235242" y="1812758"/>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A1956B96-2F92-4747-BB53-88AC7A5B484F}"/>
              </a:ext>
            </a:extLst>
          </p:cNvPr>
          <p:cNvSpPr/>
          <p:nvPr/>
        </p:nvSpPr>
        <p:spPr>
          <a:xfrm>
            <a:off x="1540041" y="1933074"/>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941FC935-2E54-4805-AE76-9B8BB43D4A21}"/>
              </a:ext>
            </a:extLst>
          </p:cNvPr>
          <p:cNvPicPr>
            <a:picLocks noChangeAspect="1"/>
          </p:cNvPicPr>
          <p:nvPr/>
        </p:nvPicPr>
        <p:blipFill>
          <a:blip r:embed="rId5"/>
          <a:stretch>
            <a:fillRect/>
          </a:stretch>
        </p:blipFill>
        <p:spPr>
          <a:xfrm>
            <a:off x="3194135" y="2361024"/>
            <a:ext cx="4409823" cy="649413"/>
          </a:xfrm>
          <a:prstGeom prst="rect">
            <a:avLst/>
          </a:prstGeom>
        </p:spPr>
      </p:pic>
      <p:grpSp>
        <p:nvGrpSpPr>
          <p:cNvPr id="10" name="组合 9">
            <a:extLst>
              <a:ext uri="{FF2B5EF4-FFF2-40B4-BE49-F238E27FC236}">
                <a16:creationId xmlns:a16="http://schemas.microsoft.com/office/drawing/2014/main" id="{19F99C84-3101-4E1E-B5DE-48E6D7D47C88}"/>
              </a:ext>
            </a:extLst>
          </p:cNvPr>
          <p:cNvGrpSpPr/>
          <p:nvPr/>
        </p:nvGrpSpPr>
        <p:grpSpPr>
          <a:xfrm>
            <a:off x="237103" y="2868063"/>
            <a:ext cx="2756977" cy="1830805"/>
            <a:chOff x="237103" y="816142"/>
            <a:chExt cx="2756977" cy="1830805"/>
          </a:xfrm>
        </p:grpSpPr>
        <p:pic>
          <p:nvPicPr>
            <p:cNvPr id="11" name="图片 10">
              <a:extLst>
                <a:ext uri="{FF2B5EF4-FFF2-40B4-BE49-F238E27FC236}">
                  <a16:creationId xmlns:a16="http://schemas.microsoft.com/office/drawing/2014/main" id="{1FC4E353-0EB7-4FDD-B7CC-E08EAEFC1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103" y="816142"/>
              <a:ext cx="2756977" cy="1830805"/>
            </a:xfrm>
            <a:prstGeom prst="rect">
              <a:avLst/>
            </a:prstGeom>
          </p:spPr>
        </p:pic>
        <p:sp>
          <p:nvSpPr>
            <p:cNvPr id="12" name="椭圆 11">
              <a:extLst>
                <a:ext uri="{FF2B5EF4-FFF2-40B4-BE49-F238E27FC236}">
                  <a16:creationId xmlns:a16="http://schemas.microsoft.com/office/drawing/2014/main" id="{91EA6D43-F0BA-4B84-83BA-41057E2EC90F}"/>
                </a:ext>
              </a:extLst>
            </p:cNvPr>
            <p:cNvSpPr/>
            <p:nvPr/>
          </p:nvSpPr>
          <p:spPr>
            <a:xfrm>
              <a:off x="1235242" y="1812758"/>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04F4E63-CE92-4ACD-8456-5E88A8690B7A}"/>
                </a:ext>
              </a:extLst>
            </p:cNvPr>
            <p:cNvSpPr/>
            <p:nvPr/>
          </p:nvSpPr>
          <p:spPr>
            <a:xfrm>
              <a:off x="1540041" y="1933074"/>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a:extLst>
              <a:ext uri="{FF2B5EF4-FFF2-40B4-BE49-F238E27FC236}">
                <a16:creationId xmlns:a16="http://schemas.microsoft.com/office/drawing/2014/main" id="{57C80661-B12B-437C-A44A-6DB068A20051}"/>
              </a:ext>
            </a:extLst>
          </p:cNvPr>
          <p:cNvSpPr txBox="1"/>
          <p:nvPr/>
        </p:nvSpPr>
        <p:spPr>
          <a:xfrm>
            <a:off x="3691330" y="4529591"/>
            <a:ext cx="4917184" cy="338554"/>
          </a:xfrm>
          <a:prstGeom prst="rect">
            <a:avLst/>
          </a:prstGeom>
          <a:noFill/>
        </p:spPr>
        <p:txBody>
          <a:bodyPr wrap="square" rtlCol="0">
            <a:spAutoFit/>
          </a:bodyPr>
          <a:lstStyle/>
          <a:p>
            <a:pPr algn="ctr"/>
            <a:r>
              <a:rPr lang="en-US" altLang="zh-CN" sz="1600" dirty="0"/>
              <a:t>[3] Intrinsic images in the wild. SIGGRAPH 2014</a:t>
            </a:r>
            <a:endParaRPr lang="zh-CN" altLang="en-US" sz="1600" dirty="0"/>
          </a:p>
        </p:txBody>
      </p:sp>
      <p:cxnSp>
        <p:nvCxnSpPr>
          <p:cNvPr id="7" name="直接箭头连接符 6">
            <a:extLst>
              <a:ext uri="{FF2B5EF4-FFF2-40B4-BE49-F238E27FC236}">
                <a16:creationId xmlns:a16="http://schemas.microsoft.com/office/drawing/2014/main" id="{4D6257CA-C4A4-4357-852F-3BBAF0473E76}"/>
              </a:ext>
            </a:extLst>
          </p:cNvPr>
          <p:cNvCxnSpPr>
            <a:cxnSpLocks/>
          </p:cNvCxnSpPr>
          <p:nvPr/>
        </p:nvCxnSpPr>
        <p:spPr>
          <a:xfrm>
            <a:off x="1287144" y="3916816"/>
            <a:ext cx="305034" cy="120316"/>
          </a:xfrm>
          <a:prstGeom prst="straightConnector1">
            <a:avLst/>
          </a:prstGeom>
          <a:ln w="19050">
            <a:solidFill>
              <a:schemeClr val="accent4">
                <a:lumMod val="60000"/>
                <a:lumOff val="40000"/>
              </a:schemeClr>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555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82D9071-B87C-4669-ABB2-3228BE39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03" y="823092"/>
            <a:ext cx="2759379" cy="1832400"/>
          </a:xfrm>
          <a:prstGeom prst="rect">
            <a:avLst/>
          </a:prstGeom>
        </p:spPr>
      </p:pic>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pairwise comparison data</a:t>
            </a:r>
            <a:endParaRPr lang="zh-CN" altLang="en-US" sz="2400" dirty="0"/>
          </a:p>
        </p:txBody>
      </p:sp>
      <p:pic>
        <p:nvPicPr>
          <p:cNvPr id="3" name="图片 2">
            <a:extLst>
              <a:ext uri="{FF2B5EF4-FFF2-40B4-BE49-F238E27FC236}">
                <a16:creationId xmlns:a16="http://schemas.microsoft.com/office/drawing/2014/main" id="{6AB595EA-2240-4AA8-BEBA-08CB1E69F2CA}"/>
              </a:ext>
            </a:extLst>
          </p:cNvPr>
          <p:cNvPicPr>
            <a:picLocks noChangeAspect="1"/>
          </p:cNvPicPr>
          <p:nvPr/>
        </p:nvPicPr>
        <p:blipFill>
          <a:blip r:embed="rId4"/>
          <a:stretch>
            <a:fillRect/>
          </a:stretch>
        </p:blipFill>
        <p:spPr>
          <a:xfrm>
            <a:off x="3194135" y="1226367"/>
            <a:ext cx="3671887" cy="1025849"/>
          </a:xfrm>
          <a:prstGeom prst="rect">
            <a:avLst/>
          </a:prstGeom>
        </p:spPr>
      </p:pic>
      <p:sp>
        <p:nvSpPr>
          <p:cNvPr id="35" name="椭圆 34">
            <a:extLst>
              <a:ext uri="{FF2B5EF4-FFF2-40B4-BE49-F238E27FC236}">
                <a16:creationId xmlns:a16="http://schemas.microsoft.com/office/drawing/2014/main" id="{23566B45-FE46-45A8-BE72-DF79A82CD5B2}"/>
              </a:ext>
            </a:extLst>
          </p:cNvPr>
          <p:cNvSpPr/>
          <p:nvPr/>
        </p:nvSpPr>
        <p:spPr>
          <a:xfrm>
            <a:off x="1235242" y="1812758"/>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A1956B96-2F92-4747-BB53-88AC7A5B484F}"/>
              </a:ext>
            </a:extLst>
          </p:cNvPr>
          <p:cNvSpPr/>
          <p:nvPr/>
        </p:nvSpPr>
        <p:spPr>
          <a:xfrm>
            <a:off x="1540041" y="1933074"/>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941FC935-2E54-4805-AE76-9B8BB43D4A21}"/>
              </a:ext>
            </a:extLst>
          </p:cNvPr>
          <p:cNvPicPr>
            <a:picLocks noChangeAspect="1"/>
          </p:cNvPicPr>
          <p:nvPr/>
        </p:nvPicPr>
        <p:blipFill>
          <a:blip r:embed="rId5"/>
          <a:stretch>
            <a:fillRect/>
          </a:stretch>
        </p:blipFill>
        <p:spPr>
          <a:xfrm>
            <a:off x="3194135" y="2361024"/>
            <a:ext cx="4409823" cy="649413"/>
          </a:xfrm>
          <a:prstGeom prst="rect">
            <a:avLst/>
          </a:prstGeom>
        </p:spPr>
      </p:pic>
      <p:grpSp>
        <p:nvGrpSpPr>
          <p:cNvPr id="10" name="组合 9">
            <a:extLst>
              <a:ext uri="{FF2B5EF4-FFF2-40B4-BE49-F238E27FC236}">
                <a16:creationId xmlns:a16="http://schemas.microsoft.com/office/drawing/2014/main" id="{19F99C84-3101-4E1E-B5DE-48E6D7D47C88}"/>
              </a:ext>
            </a:extLst>
          </p:cNvPr>
          <p:cNvGrpSpPr/>
          <p:nvPr/>
        </p:nvGrpSpPr>
        <p:grpSpPr>
          <a:xfrm>
            <a:off x="237103" y="2868063"/>
            <a:ext cx="2756977" cy="1830805"/>
            <a:chOff x="237103" y="816142"/>
            <a:chExt cx="2756977" cy="1830805"/>
          </a:xfrm>
        </p:grpSpPr>
        <p:pic>
          <p:nvPicPr>
            <p:cNvPr id="11" name="图片 10">
              <a:extLst>
                <a:ext uri="{FF2B5EF4-FFF2-40B4-BE49-F238E27FC236}">
                  <a16:creationId xmlns:a16="http://schemas.microsoft.com/office/drawing/2014/main" id="{1FC4E353-0EB7-4FDD-B7CC-E08EAEFC1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103" y="816142"/>
              <a:ext cx="2756977" cy="1830805"/>
            </a:xfrm>
            <a:prstGeom prst="rect">
              <a:avLst/>
            </a:prstGeom>
          </p:spPr>
        </p:pic>
        <p:sp>
          <p:nvSpPr>
            <p:cNvPr id="12" name="椭圆 11">
              <a:extLst>
                <a:ext uri="{FF2B5EF4-FFF2-40B4-BE49-F238E27FC236}">
                  <a16:creationId xmlns:a16="http://schemas.microsoft.com/office/drawing/2014/main" id="{91EA6D43-F0BA-4B84-83BA-41057E2EC90F}"/>
                </a:ext>
              </a:extLst>
            </p:cNvPr>
            <p:cNvSpPr/>
            <p:nvPr/>
          </p:nvSpPr>
          <p:spPr>
            <a:xfrm>
              <a:off x="1235242" y="1812758"/>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04F4E63-CE92-4ACD-8456-5E88A8690B7A}"/>
                </a:ext>
              </a:extLst>
            </p:cNvPr>
            <p:cNvSpPr/>
            <p:nvPr/>
          </p:nvSpPr>
          <p:spPr>
            <a:xfrm>
              <a:off x="1540041" y="1933074"/>
              <a:ext cx="104274" cy="1042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a:extLst>
              <a:ext uri="{FF2B5EF4-FFF2-40B4-BE49-F238E27FC236}">
                <a16:creationId xmlns:a16="http://schemas.microsoft.com/office/drawing/2014/main" id="{2C80D5DE-899C-4EDF-B58E-1F30BAA82723}"/>
              </a:ext>
            </a:extLst>
          </p:cNvPr>
          <p:cNvPicPr>
            <a:picLocks noChangeAspect="1"/>
          </p:cNvPicPr>
          <p:nvPr/>
        </p:nvPicPr>
        <p:blipFill>
          <a:blip r:embed="rId7"/>
          <a:stretch>
            <a:fillRect/>
          </a:stretch>
        </p:blipFill>
        <p:spPr>
          <a:xfrm>
            <a:off x="3194135" y="3074605"/>
            <a:ext cx="5869906" cy="1736457"/>
          </a:xfrm>
          <a:prstGeom prst="rect">
            <a:avLst/>
          </a:prstGeom>
        </p:spPr>
      </p:pic>
      <p:cxnSp>
        <p:nvCxnSpPr>
          <p:cNvPr id="15" name="直接箭头连接符 14">
            <a:extLst>
              <a:ext uri="{FF2B5EF4-FFF2-40B4-BE49-F238E27FC236}">
                <a16:creationId xmlns:a16="http://schemas.microsoft.com/office/drawing/2014/main" id="{421A398A-2081-4733-A346-7D1C821EA140}"/>
              </a:ext>
            </a:extLst>
          </p:cNvPr>
          <p:cNvCxnSpPr>
            <a:cxnSpLocks/>
          </p:cNvCxnSpPr>
          <p:nvPr/>
        </p:nvCxnSpPr>
        <p:spPr>
          <a:xfrm>
            <a:off x="1287144" y="3916816"/>
            <a:ext cx="305034" cy="120316"/>
          </a:xfrm>
          <a:prstGeom prst="straightConnector1">
            <a:avLst/>
          </a:prstGeom>
          <a:ln w="19050">
            <a:solidFill>
              <a:schemeClr val="accent4">
                <a:lumMod val="60000"/>
                <a:lumOff val="40000"/>
              </a:schemeClr>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324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pairwise comparison data</a:t>
            </a:r>
            <a:endParaRPr lang="zh-CN" altLang="en-US" sz="2400" dirty="0"/>
          </a:p>
        </p:txBody>
      </p:sp>
      <p:sp>
        <p:nvSpPr>
          <p:cNvPr id="7" name="矩形: 圆角 6">
            <a:extLst>
              <a:ext uri="{FF2B5EF4-FFF2-40B4-BE49-F238E27FC236}">
                <a16:creationId xmlns:a16="http://schemas.microsoft.com/office/drawing/2014/main" id="{F2821DA4-CA26-4E8B-9616-A9E82445FB85}"/>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8" name="矩形: 圆角 7">
            <a:extLst>
              <a:ext uri="{FF2B5EF4-FFF2-40B4-BE49-F238E27FC236}">
                <a16:creationId xmlns:a16="http://schemas.microsoft.com/office/drawing/2014/main" id="{4B000D5E-AF7D-481F-B27F-2B130969911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9" name="矩形: 圆角 8">
            <a:extLst>
              <a:ext uri="{FF2B5EF4-FFF2-40B4-BE49-F238E27FC236}">
                <a16:creationId xmlns:a16="http://schemas.microsoft.com/office/drawing/2014/main" id="{33FAAB09-C42B-412D-8AA2-6B8F7255180D}"/>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10" name="矩形: 圆角 9">
            <a:extLst>
              <a:ext uri="{FF2B5EF4-FFF2-40B4-BE49-F238E27FC236}">
                <a16:creationId xmlns:a16="http://schemas.microsoft.com/office/drawing/2014/main" id="{D45DEEC4-2F24-41DC-A73A-5DC78C6B07BE}"/>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11" name="Straight Arrow Connector 34">
            <a:extLst>
              <a:ext uri="{FF2B5EF4-FFF2-40B4-BE49-F238E27FC236}">
                <a16:creationId xmlns:a16="http://schemas.microsoft.com/office/drawing/2014/main" id="{F2676B8A-A4DF-4442-9EDB-211A97781E34}"/>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34">
            <a:extLst>
              <a:ext uri="{FF2B5EF4-FFF2-40B4-BE49-F238E27FC236}">
                <a16:creationId xmlns:a16="http://schemas.microsoft.com/office/drawing/2014/main" id="{B9F62101-5260-45ED-BF07-A96A1BD9E413}"/>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221">
            <a:extLst>
              <a:ext uri="{FF2B5EF4-FFF2-40B4-BE49-F238E27FC236}">
                <a16:creationId xmlns:a16="http://schemas.microsoft.com/office/drawing/2014/main" id="{7318BCD2-D4DE-47ED-ACF6-271526157AAC}"/>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6" name="矩形: 圆角 15">
            <a:extLst>
              <a:ext uri="{FF2B5EF4-FFF2-40B4-BE49-F238E27FC236}">
                <a16:creationId xmlns:a16="http://schemas.microsoft.com/office/drawing/2014/main" id="{2E08644D-0903-4EAA-B435-FD4A7411A267}"/>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sp>
        <p:nvSpPr>
          <p:cNvPr id="17" name="矩形: 圆角 16">
            <a:extLst>
              <a:ext uri="{FF2B5EF4-FFF2-40B4-BE49-F238E27FC236}">
                <a16:creationId xmlns:a16="http://schemas.microsoft.com/office/drawing/2014/main" id="{489EFF33-C898-45B2-B471-B891CE1A5FA1}"/>
              </a:ext>
            </a:extLst>
          </p:cNvPr>
          <p:cNvSpPr/>
          <p:nvPr/>
        </p:nvSpPr>
        <p:spPr>
          <a:xfrm>
            <a:off x="7530201" y="2075351"/>
            <a:ext cx="902618" cy="452053"/>
          </a:xfrm>
          <a:prstGeom prst="roundRect">
            <a:avLst/>
          </a:prstGeom>
          <a:solidFill>
            <a:schemeClr val="accent6">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8" name="Straight Arrow Connector 221">
            <a:extLst>
              <a:ext uri="{FF2B5EF4-FFF2-40B4-BE49-F238E27FC236}">
                <a16:creationId xmlns:a16="http://schemas.microsoft.com/office/drawing/2014/main" id="{B1F4D2AD-C5A3-454A-9E6E-72A97C07F6A2}"/>
              </a:ext>
            </a:extLst>
          </p:cNvPr>
          <p:cNvCxnSpPr>
            <a:cxnSpLocks/>
            <a:stCxn id="8" idx="3"/>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221">
            <a:extLst>
              <a:ext uri="{FF2B5EF4-FFF2-40B4-BE49-F238E27FC236}">
                <a16:creationId xmlns:a16="http://schemas.microsoft.com/office/drawing/2014/main" id="{FC5E043E-79CE-4F23-A920-198DDC499585}"/>
              </a:ext>
            </a:extLst>
          </p:cNvPr>
          <p:cNvCxnSpPr>
            <a:cxnSpLocks/>
            <a:stCxn id="9" idx="3"/>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07">
                <a:extLst>
                  <a:ext uri="{FF2B5EF4-FFF2-40B4-BE49-F238E27FC236}">
                    <a16:creationId xmlns:a16="http://schemas.microsoft.com/office/drawing/2014/main" id="{94A9A6FA-B240-4DF3-90C0-A69620DE1338}"/>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20" name="TextBox 107">
                <a:extLst>
                  <a:ext uri="{FF2B5EF4-FFF2-40B4-BE49-F238E27FC236}">
                    <a16:creationId xmlns:a16="http://schemas.microsoft.com/office/drawing/2014/main" id="{94A9A6FA-B240-4DF3-90C0-A69620DE1338}"/>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3"/>
                <a:stretch>
                  <a:fillRect l="-5814" t="-30556" r="-17442" b="-125000"/>
                </a:stretch>
              </a:blipFill>
            </p:spPr>
            <p:txBody>
              <a:bodyPr/>
              <a:lstStyle/>
              <a:p>
                <a:r>
                  <a:rPr lang="zh-CN" altLang="en-US">
                    <a:noFill/>
                  </a:rPr>
                  <a:t> </a:t>
                </a:r>
              </a:p>
            </p:txBody>
          </p:sp>
        </mc:Fallback>
      </mc:AlternateContent>
      <p:cxnSp>
        <p:nvCxnSpPr>
          <p:cNvPr id="21" name="Straight Arrow Connector 221">
            <a:extLst>
              <a:ext uri="{FF2B5EF4-FFF2-40B4-BE49-F238E27FC236}">
                <a16:creationId xmlns:a16="http://schemas.microsoft.com/office/drawing/2014/main" id="{29E89A04-8721-41E3-AC0C-F5DB70359533}"/>
              </a:ext>
            </a:extLst>
          </p:cNvPr>
          <p:cNvCxnSpPr>
            <a:cxnSpLocks/>
            <a:stCxn id="16" idx="3"/>
            <a:endCxn id="17" idx="1"/>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F4070293-61A3-4355-92C3-5547740FBC8A}"/>
              </a:ext>
            </a:extLst>
          </p:cNvPr>
          <p:cNvSpPr/>
          <p:nvPr/>
        </p:nvSpPr>
        <p:spPr>
          <a:xfrm>
            <a:off x="7530201" y="2811857"/>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Shading</a:t>
            </a:r>
          </a:p>
        </p:txBody>
      </p:sp>
      <p:cxnSp>
        <p:nvCxnSpPr>
          <p:cNvPr id="23" name="Straight Arrow Connector 34">
            <a:extLst>
              <a:ext uri="{FF2B5EF4-FFF2-40B4-BE49-F238E27FC236}">
                <a16:creationId xmlns:a16="http://schemas.microsoft.com/office/drawing/2014/main" id="{9041CD45-74F3-4465-B7FC-A3301ABD3E73}"/>
              </a:ext>
            </a:extLst>
          </p:cNvPr>
          <p:cNvCxnSpPr>
            <a:cxnSpLocks/>
            <a:stCxn id="17" idx="2"/>
            <a:endCxn id="22" idx="0"/>
          </p:cNvCxnSpPr>
          <p:nvPr/>
        </p:nvCxnSpPr>
        <p:spPr>
          <a:xfrm>
            <a:off x="7981510" y="2527404"/>
            <a:ext cx="0" cy="284453"/>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04">
                <a:extLst>
                  <a:ext uri="{FF2B5EF4-FFF2-40B4-BE49-F238E27FC236}">
                    <a16:creationId xmlns:a16="http://schemas.microsoft.com/office/drawing/2014/main" id="{7A19AB21-164D-4D54-BC5E-54AC60A9AFAE}"/>
                  </a:ext>
                </a:extLst>
              </p:cNvPr>
              <p:cNvSpPr txBox="1"/>
              <p:nvPr/>
            </p:nvSpPr>
            <p:spPr>
              <a:xfrm>
                <a:off x="7981787" y="2590336"/>
                <a:ext cx="604333" cy="2308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900" b="0" i="1" smtClean="0">
                          <a:latin typeface="Cambria Math" panose="02040503050406030204" pitchFamily="18" charset="0"/>
                        </a:rPr>
                        <m:t>𝑆</m:t>
                      </m:r>
                      <m:r>
                        <a:rPr lang="en-US" sz="900" b="0" i="1" smtClean="0">
                          <a:latin typeface="Cambria Math" panose="02040503050406030204" pitchFamily="18" charset="0"/>
                        </a:rPr>
                        <m:t>=</m:t>
                      </m:r>
                      <m:r>
                        <a:rPr lang="en-US" sz="900" b="0" i="1" smtClean="0">
                          <a:latin typeface="Cambria Math" panose="02040503050406030204" pitchFamily="18" charset="0"/>
                        </a:rPr>
                        <m:t>𝐼</m:t>
                      </m:r>
                      <m:r>
                        <a:rPr lang="en-US" sz="900" b="0" i="1" smtClean="0">
                          <a:latin typeface="Cambria Math" panose="02040503050406030204" pitchFamily="18" charset="0"/>
                        </a:rPr>
                        <m:t>/</m:t>
                      </m:r>
                      <m:r>
                        <a:rPr lang="en-US" sz="900" b="0" i="1" smtClean="0">
                          <a:latin typeface="Cambria Math" panose="02040503050406030204" pitchFamily="18" charset="0"/>
                        </a:rPr>
                        <m:t>𝑅</m:t>
                      </m:r>
                    </m:oMath>
                  </m:oMathPara>
                </a14:m>
                <a:endParaRPr lang="en-US" sz="900" dirty="0"/>
              </a:p>
            </p:txBody>
          </p:sp>
        </mc:Choice>
        <mc:Fallback xmlns="">
          <p:sp>
            <p:nvSpPr>
              <p:cNvPr id="24" name="TextBox 204">
                <a:extLst>
                  <a:ext uri="{FF2B5EF4-FFF2-40B4-BE49-F238E27FC236}">
                    <a16:creationId xmlns:a16="http://schemas.microsoft.com/office/drawing/2014/main" id="{7A19AB21-164D-4D54-BC5E-54AC60A9AFAE}"/>
                  </a:ext>
                </a:extLst>
              </p:cNvPr>
              <p:cNvSpPr txBox="1">
                <a:spLocks noRot="1" noChangeAspect="1" noMove="1" noResize="1" noEditPoints="1" noAdjustHandles="1" noChangeArrowheads="1" noChangeShapeType="1" noTextEdit="1"/>
              </p:cNvSpPr>
              <p:nvPr/>
            </p:nvSpPr>
            <p:spPr>
              <a:xfrm>
                <a:off x="7981787" y="2590336"/>
                <a:ext cx="604333" cy="230832"/>
              </a:xfrm>
              <a:prstGeom prst="rect">
                <a:avLst/>
              </a:prstGeom>
              <a:blipFill>
                <a:blip r:embed="rId4"/>
                <a:stretch>
                  <a:fillRect/>
                </a:stretch>
              </a:blipFill>
            </p:spPr>
            <p:txBody>
              <a:bodyPr/>
              <a:lstStyle/>
              <a:p>
                <a:r>
                  <a:rPr lang="zh-CN" altLang="en-US">
                    <a:noFill/>
                  </a:rPr>
                  <a:t> </a:t>
                </a:r>
              </a:p>
            </p:txBody>
          </p:sp>
        </mc:Fallback>
      </mc:AlternateContent>
      <p:sp>
        <p:nvSpPr>
          <p:cNvPr id="25" name="Right Bracket 101">
            <a:extLst>
              <a:ext uri="{FF2B5EF4-FFF2-40B4-BE49-F238E27FC236}">
                <a16:creationId xmlns:a16="http://schemas.microsoft.com/office/drawing/2014/main" id="{AB6695C5-7FEF-41D1-B7E8-72FB322CCD63}"/>
              </a:ext>
            </a:extLst>
          </p:cNvPr>
          <p:cNvSpPr/>
          <p:nvPr/>
        </p:nvSpPr>
        <p:spPr>
          <a:xfrm>
            <a:off x="5308953" y="2301378"/>
            <a:ext cx="684374"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26" name="Straight Arrow Connector 151">
            <a:extLst>
              <a:ext uri="{FF2B5EF4-FFF2-40B4-BE49-F238E27FC236}">
                <a16:creationId xmlns:a16="http://schemas.microsoft.com/office/drawing/2014/main" id="{D6832613-90EC-4CA9-A095-8CFF1B8B9016}"/>
              </a:ext>
            </a:extLst>
          </p:cNvPr>
          <p:cNvCxnSpPr>
            <a:cxnSpLocks/>
            <a:endCxn id="27"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圆角 26">
            <a:extLst>
              <a:ext uri="{FF2B5EF4-FFF2-40B4-BE49-F238E27FC236}">
                <a16:creationId xmlns:a16="http://schemas.microsoft.com/office/drawing/2014/main" id="{6B529DBB-90CD-475F-A931-BFA9EF7A07EA}"/>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28" name="Straight Arrow Connector 151">
            <a:extLst>
              <a:ext uri="{FF2B5EF4-FFF2-40B4-BE49-F238E27FC236}">
                <a16:creationId xmlns:a16="http://schemas.microsoft.com/office/drawing/2014/main" id="{AE902485-BF94-4B72-A6E1-66CA06F609CA}"/>
              </a:ext>
            </a:extLst>
          </p:cNvPr>
          <p:cNvCxnSpPr>
            <a:cxnSpLocks/>
          </p:cNvCxnSpPr>
          <p:nvPr/>
        </p:nvCxnSpPr>
        <p:spPr>
          <a:xfrm>
            <a:off x="4193002" y="3037883"/>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21">
            <a:extLst>
              <a:ext uri="{FF2B5EF4-FFF2-40B4-BE49-F238E27FC236}">
                <a16:creationId xmlns:a16="http://schemas.microsoft.com/office/drawing/2014/main" id="{059F808A-A081-4111-9A3B-CCE906FFC1D1}"/>
              </a:ext>
            </a:extLst>
          </p:cNvPr>
          <p:cNvCxnSpPr>
            <a:cxnSpLocks/>
            <a:stCxn id="27" idx="3"/>
            <a:endCxn id="16" idx="1"/>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21">
            <a:extLst>
              <a:ext uri="{FF2B5EF4-FFF2-40B4-BE49-F238E27FC236}">
                <a16:creationId xmlns:a16="http://schemas.microsoft.com/office/drawing/2014/main" id="{13BB040B-FB26-485A-ABD7-444CBED65CC1}"/>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499D478E-290E-49CC-9499-E15E4B734B7B}"/>
              </a:ext>
            </a:extLst>
          </p:cNvPr>
          <p:cNvPicPr>
            <a:picLocks noChangeAspect="1"/>
          </p:cNvPicPr>
          <p:nvPr/>
        </p:nvPicPr>
        <p:blipFill>
          <a:blip r:embed="rId5"/>
          <a:stretch>
            <a:fillRect/>
          </a:stretch>
        </p:blipFill>
        <p:spPr>
          <a:xfrm>
            <a:off x="6405456" y="738361"/>
            <a:ext cx="2473848" cy="466669"/>
          </a:xfrm>
          <a:prstGeom prst="rect">
            <a:avLst/>
          </a:prstGeom>
        </p:spPr>
      </p:pic>
      <p:sp>
        <p:nvSpPr>
          <p:cNvPr id="34" name="箭头: 下 33">
            <a:extLst>
              <a:ext uri="{FF2B5EF4-FFF2-40B4-BE49-F238E27FC236}">
                <a16:creationId xmlns:a16="http://schemas.microsoft.com/office/drawing/2014/main" id="{92557584-1801-42A6-9A5D-C6E2B411049C}"/>
              </a:ext>
            </a:extLst>
          </p:cNvPr>
          <p:cNvSpPr/>
          <p:nvPr/>
        </p:nvSpPr>
        <p:spPr>
          <a:xfrm rot="10800000">
            <a:off x="7834190" y="1329113"/>
            <a:ext cx="294640" cy="583208"/>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61C2B9AE-C7D6-4F55-A6DF-62CD5F90FC78}"/>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32" name="矩形: 圆角 31">
            <a:extLst>
              <a:ext uri="{FF2B5EF4-FFF2-40B4-BE49-F238E27FC236}">
                <a16:creationId xmlns:a16="http://schemas.microsoft.com/office/drawing/2014/main" id="{09143384-E0ED-46EB-8DB0-91D116A00A01}"/>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Tree>
    <p:extLst>
      <p:ext uri="{BB962C8B-B14F-4D97-AF65-F5344CB8AC3E}">
        <p14:creationId xmlns:p14="http://schemas.microsoft.com/office/powerpoint/2010/main" val="1880612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pairwise comparison data</a:t>
            </a:r>
            <a:endParaRPr lang="zh-CN" altLang="en-US" sz="2400" dirty="0"/>
          </a:p>
        </p:txBody>
      </p:sp>
      <p:sp>
        <p:nvSpPr>
          <p:cNvPr id="7" name="矩形: 圆角 6">
            <a:extLst>
              <a:ext uri="{FF2B5EF4-FFF2-40B4-BE49-F238E27FC236}">
                <a16:creationId xmlns:a16="http://schemas.microsoft.com/office/drawing/2014/main" id="{F2821DA4-CA26-4E8B-9616-A9E82445FB85}"/>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8" name="矩形: 圆角 7">
            <a:extLst>
              <a:ext uri="{FF2B5EF4-FFF2-40B4-BE49-F238E27FC236}">
                <a16:creationId xmlns:a16="http://schemas.microsoft.com/office/drawing/2014/main" id="{4B000D5E-AF7D-481F-B27F-2B130969911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9" name="矩形: 圆角 8">
            <a:extLst>
              <a:ext uri="{FF2B5EF4-FFF2-40B4-BE49-F238E27FC236}">
                <a16:creationId xmlns:a16="http://schemas.microsoft.com/office/drawing/2014/main" id="{33FAAB09-C42B-412D-8AA2-6B8F7255180D}"/>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10" name="矩形: 圆角 9">
            <a:extLst>
              <a:ext uri="{FF2B5EF4-FFF2-40B4-BE49-F238E27FC236}">
                <a16:creationId xmlns:a16="http://schemas.microsoft.com/office/drawing/2014/main" id="{D45DEEC4-2F24-41DC-A73A-5DC78C6B07BE}"/>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11" name="Straight Arrow Connector 34">
            <a:extLst>
              <a:ext uri="{FF2B5EF4-FFF2-40B4-BE49-F238E27FC236}">
                <a16:creationId xmlns:a16="http://schemas.microsoft.com/office/drawing/2014/main" id="{F2676B8A-A4DF-4442-9EDB-211A97781E34}"/>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34">
            <a:extLst>
              <a:ext uri="{FF2B5EF4-FFF2-40B4-BE49-F238E27FC236}">
                <a16:creationId xmlns:a16="http://schemas.microsoft.com/office/drawing/2014/main" id="{B9F62101-5260-45ED-BF07-A96A1BD9E413}"/>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221">
            <a:extLst>
              <a:ext uri="{FF2B5EF4-FFF2-40B4-BE49-F238E27FC236}">
                <a16:creationId xmlns:a16="http://schemas.microsoft.com/office/drawing/2014/main" id="{7318BCD2-D4DE-47ED-ACF6-271526157AAC}"/>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 name="矩形: 圆角 13">
            <a:extLst>
              <a:ext uri="{FF2B5EF4-FFF2-40B4-BE49-F238E27FC236}">
                <a16:creationId xmlns:a16="http://schemas.microsoft.com/office/drawing/2014/main" id="{09D56400-E2B5-4F98-8B0D-BA3F0186417B}"/>
              </a:ext>
            </a:extLst>
          </p:cNvPr>
          <p:cNvSpPr/>
          <p:nvPr/>
        </p:nvSpPr>
        <p:spPr>
          <a:xfrm>
            <a:off x="3273812" y="2075351"/>
            <a:ext cx="902618" cy="452053"/>
          </a:xfrm>
          <a:prstGeom prst="roundRect">
            <a:avLst/>
          </a:prstGeom>
          <a:solidFill>
            <a:schemeClr val="accent1">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16" name="矩形: 圆角 15">
            <a:extLst>
              <a:ext uri="{FF2B5EF4-FFF2-40B4-BE49-F238E27FC236}">
                <a16:creationId xmlns:a16="http://schemas.microsoft.com/office/drawing/2014/main" id="{2E08644D-0903-4EAA-B435-FD4A7411A267}"/>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sp>
        <p:nvSpPr>
          <p:cNvPr id="17" name="矩形: 圆角 16">
            <a:extLst>
              <a:ext uri="{FF2B5EF4-FFF2-40B4-BE49-F238E27FC236}">
                <a16:creationId xmlns:a16="http://schemas.microsoft.com/office/drawing/2014/main" id="{489EFF33-C898-45B2-B471-B891CE1A5FA1}"/>
              </a:ext>
            </a:extLst>
          </p:cNvPr>
          <p:cNvSpPr/>
          <p:nvPr/>
        </p:nvSpPr>
        <p:spPr>
          <a:xfrm>
            <a:off x="7530201" y="2075351"/>
            <a:ext cx="902618" cy="452053"/>
          </a:xfrm>
          <a:prstGeom prst="roundRect">
            <a:avLst/>
          </a:prstGeom>
          <a:solidFill>
            <a:schemeClr val="accent6">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8" name="Straight Arrow Connector 221">
            <a:extLst>
              <a:ext uri="{FF2B5EF4-FFF2-40B4-BE49-F238E27FC236}">
                <a16:creationId xmlns:a16="http://schemas.microsoft.com/office/drawing/2014/main" id="{B1F4D2AD-C5A3-454A-9E6E-72A97C07F6A2}"/>
              </a:ext>
            </a:extLst>
          </p:cNvPr>
          <p:cNvCxnSpPr>
            <a:cxnSpLocks/>
            <a:stCxn id="8" idx="3"/>
            <a:endCxn id="14"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221">
            <a:extLst>
              <a:ext uri="{FF2B5EF4-FFF2-40B4-BE49-F238E27FC236}">
                <a16:creationId xmlns:a16="http://schemas.microsoft.com/office/drawing/2014/main" id="{FC5E043E-79CE-4F23-A920-198DDC499585}"/>
              </a:ext>
            </a:extLst>
          </p:cNvPr>
          <p:cNvCxnSpPr>
            <a:cxnSpLocks/>
            <a:stCxn id="9" idx="3"/>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07">
                <a:extLst>
                  <a:ext uri="{FF2B5EF4-FFF2-40B4-BE49-F238E27FC236}">
                    <a16:creationId xmlns:a16="http://schemas.microsoft.com/office/drawing/2014/main" id="{94A9A6FA-B240-4DF3-90C0-A69620DE1338}"/>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20" name="TextBox 107">
                <a:extLst>
                  <a:ext uri="{FF2B5EF4-FFF2-40B4-BE49-F238E27FC236}">
                    <a16:creationId xmlns:a16="http://schemas.microsoft.com/office/drawing/2014/main" id="{94A9A6FA-B240-4DF3-90C0-A69620DE1338}"/>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3"/>
                <a:stretch>
                  <a:fillRect l="-5814" t="-30556" r="-17442" b="-125000"/>
                </a:stretch>
              </a:blipFill>
            </p:spPr>
            <p:txBody>
              <a:bodyPr/>
              <a:lstStyle/>
              <a:p>
                <a:r>
                  <a:rPr lang="zh-CN" altLang="en-US">
                    <a:noFill/>
                  </a:rPr>
                  <a:t> </a:t>
                </a:r>
              </a:p>
            </p:txBody>
          </p:sp>
        </mc:Fallback>
      </mc:AlternateContent>
      <p:cxnSp>
        <p:nvCxnSpPr>
          <p:cNvPr id="21" name="Straight Arrow Connector 221">
            <a:extLst>
              <a:ext uri="{FF2B5EF4-FFF2-40B4-BE49-F238E27FC236}">
                <a16:creationId xmlns:a16="http://schemas.microsoft.com/office/drawing/2014/main" id="{29E89A04-8721-41E3-AC0C-F5DB70359533}"/>
              </a:ext>
            </a:extLst>
          </p:cNvPr>
          <p:cNvCxnSpPr>
            <a:cxnSpLocks/>
            <a:stCxn id="16" idx="3"/>
            <a:endCxn id="17" idx="1"/>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F4070293-61A3-4355-92C3-5547740FBC8A}"/>
              </a:ext>
            </a:extLst>
          </p:cNvPr>
          <p:cNvSpPr/>
          <p:nvPr/>
        </p:nvSpPr>
        <p:spPr>
          <a:xfrm>
            <a:off x="7530201" y="2811857"/>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Shading</a:t>
            </a:r>
          </a:p>
        </p:txBody>
      </p:sp>
      <p:cxnSp>
        <p:nvCxnSpPr>
          <p:cNvPr id="23" name="Straight Arrow Connector 34">
            <a:extLst>
              <a:ext uri="{FF2B5EF4-FFF2-40B4-BE49-F238E27FC236}">
                <a16:creationId xmlns:a16="http://schemas.microsoft.com/office/drawing/2014/main" id="{9041CD45-74F3-4465-B7FC-A3301ABD3E73}"/>
              </a:ext>
            </a:extLst>
          </p:cNvPr>
          <p:cNvCxnSpPr>
            <a:cxnSpLocks/>
            <a:stCxn id="17" idx="2"/>
            <a:endCxn id="22" idx="0"/>
          </p:cNvCxnSpPr>
          <p:nvPr/>
        </p:nvCxnSpPr>
        <p:spPr>
          <a:xfrm>
            <a:off x="7981510" y="2527404"/>
            <a:ext cx="0" cy="284453"/>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04">
                <a:extLst>
                  <a:ext uri="{FF2B5EF4-FFF2-40B4-BE49-F238E27FC236}">
                    <a16:creationId xmlns:a16="http://schemas.microsoft.com/office/drawing/2014/main" id="{7A19AB21-164D-4D54-BC5E-54AC60A9AFAE}"/>
                  </a:ext>
                </a:extLst>
              </p:cNvPr>
              <p:cNvSpPr txBox="1"/>
              <p:nvPr/>
            </p:nvSpPr>
            <p:spPr>
              <a:xfrm>
                <a:off x="7981787" y="2590336"/>
                <a:ext cx="604333" cy="2308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900" b="0" i="1" smtClean="0">
                          <a:latin typeface="Cambria Math" panose="02040503050406030204" pitchFamily="18" charset="0"/>
                        </a:rPr>
                        <m:t>𝑆</m:t>
                      </m:r>
                      <m:r>
                        <a:rPr lang="en-US" sz="900" b="0" i="1" smtClean="0">
                          <a:latin typeface="Cambria Math" panose="02040503050406030204" pitchFamily="18" charset="0"/>
                        </a:rPr>
                        <m:t>=</m:t>
                      </m:r>
                      <m:r>
                        <a:rPr lang="en-US" sz="900" b="0" i="1" smtClean="0">
                          <a:latin typeface="Cambria Math" panose="02040503050406030204" pitchFamily="18" charset="0"/>
                        </a:rPr>
                        <m:t>𝐼</m:t>
                      </m:r>
                      <m:r>
                        <a:rPr lang="en-US" sz="900" b="0" i="1" smtClean="0">
                          <a:latin typeface="Cambria Math" panose="02040503050406030204" pitchFamily="18" charset="0"/>
                        </a:rPr>
                        <m:t>/</m:t>
                      </m:r>
                      <m:r>
                        <a:rPr lang="en-US" sz="900" b="0" i="1" smtClean="0">
                          <a:latin typeface="Cambria Math" panose="02040503050406030204" pitchFamily="18" charset="0"/>
                        </a:rPr>
                        <m:t>𝑅</m:t>
                      </m:r>
                    </m:oMath>
                  </m:oMathPara>
                </a14:m>
                <a:endParaRPr lang="en-US" sz="900" dirty="0"/>
              </a:p>
            </p:txBody>
          </p:sp>
        </mc:Choice>
        <mc:Fallback xmlns="">
          <p:sp>
            <p:nvSpPr>
              <p:cNvPr id="24" name="TextBox 204">
                <a:extLst>
                  <a:ext uri="{FF2B5EF4-FFF2-40B4-BE49-F238E27FC236}">
                    <a16:creationId xmlns:a16="http://schemas.microsoft.com/office/drawing/2014/main" id="{7A19AB21-164D-4D54-BC5E-54AC60A9AFAE}"/>
                  </a:ext>
                </a:extLst>
              </p:cNvPr>
              <p:cNvSpPr txBox="1">
                <a:spLocks noRot="1" noChangeAspect="1" noMove="1" noResize="1" noEditPoints="1" noAdjustHandles="1" noChangeArrowheads="1" noChangeShapeType="1" noTextEdit="1"/>
              </p:cNvSpPr>
              <p:nvPr/>
            </p:nvSpPr>
            <p:spPr>
              <a:xfrm>
                <a:off x="7981787" y="2590336"/>
                <a:ext cx="604333" cy="230832"/>
              </a:xfrm>
              <a:prstGeom prst="rect">
                <a:avLst/>
              </a:prstGeom>
              <a:blipFill>
                <a:blip r:embed="rId4"/>
                <a:stretch>
                  <a:fillRect/>
                </a:stretch>
              </a:blipFill>
            </p:spPr>
            <p:txBody>
              <a:bodyPr/>
              <a:lstStyle/>
              <a:p>
                <a:r>
                  <a:rPr lang="zh-CN" altLang="en-US">
                    <a:noFill/>
                  </a:rPr>
                  <a:t> </a:t>
                </a:r>
              </a:p>
            </p:txBody>
          </p:sp>
        </mc:Fallback>
      </mc:AlternateContent>
      <p:sp>
        <p:nvSpPr>
          <p:cNvPr id="25" name="Right Bracket 101">
            <a:extLst>
              <a:ext uri="{FF2B5EF4-FFF2-40B4-BE49-F238E27FC236}">
                <a16:creationId xmlns:a16="http://schemas.microsoft.com/office/drawing/2014/main" id="{AB6695C5-7FEF-41D1-B7E8-72FB322CCD63}"/>
              </a:ext>
            </a:extLst>
          </p:cNvPr>
          <p:cNvSpPr/>
          <p:nvPr/>
        </p:nvSpPr>
        <p:spPr>
          <a:xfrm>
            <a:off x="5308953" y="2301378"/>
            <a:ext cx="684374"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26" name="Straight Arrow Connector 151">
            <a:extLst>
              <a:ext uri="{FF2B5EF4-FFF2-40B4-BE49-F238E27FC236}">
                <a16:creationId xmlns:a16="http://schemas.microsoft.com/office/drawing/2014/main" id="{D6832613-90EC-4CA9-A095-8CFF1B8B9016}"/>
              </a:ext>
            </a:extLst>
          </p:cNvPr>
          <p:cNvCxnSpPr>
            <a:cxnSpLocks/>
            <a:stCxn id="14" idx="3"/>
            <a:endCxn id="27"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圆角 26">
            <a:extLst>
              <a:ext uri="{FF2B5EF4-FFF2-40B4-BE49-F238E27FC236}">
                <a16:creationId xmlns:a16="http://schemas.microsoft.com/office/drawing/2014/main" id="{6B529DBB-90CD-475F-A931-BFA9EF7A07EA}"/>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28" name="Straight Arrow Connector 151">
            <a:extLst>
              <a:ext uri="{FF2B5EF4-FFF2-40B4-BE49-F238E27FC236}">
                <a16:creationId xmlns:a16="http://schemas.microsoft.com/office/drawing/2014/main" id="{AE902485-BF94-4B72-A6E1-66CA06F609CA}"/>
              </a:ext>
            </a:extLst>
          </p:cNvPr>
          <p:cNvCxnSpPr>
            <a:cxnSpLocks/>
          </p:cNvCxnSpPr>
          <p:nvPr/>
        </p:nvCxnSpPr>
        <p:spPr>
          <a:xfrm>
            <a:off x="4193002" y="3037883"/>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21">
            <a:extLst>
              <a:ext uri="{FF2B5EF4-FFF2-40B4-BE49-F238E27FC236}">
                <a16:creationId xmlns:a16="http://schemas.microsoft.com/office/drawing/2014/main" id="{059F808A-A081-4111-9A3B-CCE906FFC1D1}"/>
              </a:ext>
            </a:extLst>
          </p:cNvPr>
          <p:cNvCxnSpPr>
            <a:cxnSpLocks/>
            <a:stCxn id="27" idx="3"/>
            <a:endCxn id="16" idx="1"/>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21">
            <a:extLst>
              <a:ext uri="{FF2B5EF4-FFF2-40B4-BE49-F238E27FC236}">
                <a16:creationId xmlns:a16="http://schemas.microsoft.com/office/drawing/2014/main" id="{13BB040B-FB26-485A-ABD7-444CBED65CC1}"/>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499D478E-290E-49CC-9499-E15E4B734B7B}"/>
              </a:ext>
            </a:extLst>
          </p:cNvPr>
          <p:cNvPicPr>
            <a:picLocks noChangeAspect="1"/>
          </p:cNvPicPr>
          <p:nvPr/>
        </p:nvPicPr>
        <p:blipFill>
          <a:blip r:embed="rId5"/>
          <a:stretch>
            <a:fillRect/>
          </a:stretch>
        </p:blipFill>
        <p:spPr>
          <a:xfrm>
            <a:off x="6405456" y="738361"/>
            <a:ext cx="2473848" cy="466669"/>
          </a:xfrm>
          <a:prstGeom prst="rect">
            <a:avLst/>
          </a:prstGeom>
        </p:spPr>
      </p:pic>
      <p:pic>
        <p:nvPicPr>
          <p:cNvPr id="5" name="图片 4">
            <a:extLst>
              <a:ext uri="{FF2B5EF4-FFF2-40B4-BE49-F238E27FC236}">
                <a16:creationId xmlns:a16="http://schemas.microsoft.com/office/drawing/2014/main" id="{508F7B29-2381-4448-AFA8-5387964062BD}"/>
              </a:ext>
            </a:extLst>
          </p:cNvPr>
          <p:cNvPicPr>
            <a:picLocks noChangeAspect="1"/>
          </p:cNvPicPr>
          <p:nvPr/>
        </p:nvPicPr>
        <p:blipFill>
          <a:blip r:embed="rId6"/>
          <a:stretch>
            <a:fillRect/>
          </a:stretch>
        </p:blipFill>
        <p:spPr>
          <a:xfrm>
            <a:off x="2594714" y="738361"/>
            <a:ext cx="2363453" cy="466669"/>
          </a:xfrm>
          <a:prstGeom prst="rect">
            <a:avLst/>
          </a:prstGeom>
        </p:spPr>
      </p:pic>
      <p:sp>
        <p:nvSpPr>
          <p:cNvPr id="34" name="箭头: 下 33">
            <a:extLst>
              <a:ext uri="{FF2B5EF4-FFF2-40B4-BE49-F238E27FC236}">
                <a16:creationId xmlns:a16="http://schemas.microsoft.com/office/drawing/2014/main" id="{92557584-1801-42A6-9A5D-C6E2B411049C}"/>
              </a:ext>
            </a:extLst>
          </p:cNvPr>
          <p:cNvSpPr/>
          <p:nvPr/>
        </p:nvSpPr>
        <p:spPr>
          <a:xfrm rot="10800000">
            <a:off x="7834190" y="1329113"/>
            <a:ext cx="294640" cy="583208"/>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箭头: 下 34">
            <a:extLst>
              <a:ext uri="{FF2B5EF4-FFF2-40B4-BE49-F238E27FC236}">
                <a16:creationId xmlns:a16="http://schemas.microsoft.com/office/drawing/2014/main" id="{EC8BD6B2-D5E0-4FEA-8723-5B302902A86D}"/>
              </a:ext>
            </a:extLst>
          </p:cNvPr>
          <p:cNvSpPr/>
          <p:nvPr/>
        </p:nvSpPr>
        <p:spPr>
          <a:xfrm rot="10800000">
            <a:off x="3577800" y="1336963"/>
            <a:ext cx="294640" cy="583208"/>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a:extLst>
              <a:ext uri="{FF2B5EF4-FFF2-40B4-BE49-F238E27FC236}">
                <a16:creationId xmlns:a16="http://schemas.microsoft.com/office/drawing/2014/main" id="{4B7E98D2-F69E-4DD5-A183-5D3A0E9E6C50}"/>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Tree>
    <p:extLst>
      <p:ext uri="{BB962C8B-B14F-4D97-AF65-F5344CB8AC3E}">
        <p14:creationId xmlns:p14="http://schemas.microsoft.com/office/powerpoint/2010/main" val="2352422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pairwise comparison data</a:t>
            </a:r>
            <a:endParaRPr lang="zh-CN" altLang="en-US" sz="2400" dirty="0"/>
          </a:p>
        </p:txBody>
      </p:sp>
      <p:sp>
        <p:nvSpPr>
          <p:cNvPr id="7" name="矩形: 圆角 6">
            <a:extLst>
              <a:ext uri="{FF2B5EF4-FFF2-40B4-BE49-F238E27FC236}">
                <a16:creationId xmlns:a16="http://schemas.microsoft.com/office/drawing/2014/main" id="{F2821DA4-CA26-4E8B-9616-A9E82445FB85}"/>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8" name="矩形: 圆角 7">
            <a:extLst>
              <a:ext uri="{FF2B5EF4-FFF2-40B4-BE49-F238E27FC236}">
                <a16:creationId xmlns:a16="http://schemas.microsoft.com/office/drawing/2014/main" id="{4B000D5E-AF7D-481F-B27F-2B1309699111}"/>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9" name="矩形: 圆角 8">
            <a:extLst>
              <a:ext uri="{FF2B5EF4-FFF2-40B4-BE49-F238E27FC236}">
                <a16:creationId xmlns:a16="http://schemas.microsoft.com/office/drawing/2014/main" id="{33FAAB09-C42B-412D-8AA2-6B8F7255180D}"/>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10" name="矩形: 圆角 9">
            <a:extLst>
              <a:ext uri="{FF2B5EF4-FFF2-40B4-BE49-F238E27FC236}">
                <a16:creationId xmlns:a16="http://schemas.microsoft.com/office/drawing/2014/main" id="{D45DEEC4-2F24-41DC-A73A-5DC78C6B07BE}"/>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11" name="Straight Arrow Connector 34">
            <a:extLst>
              <a:ext uri="{FF2B5EF4-FFF2-40B4-BE49-F238E27FC236}">
                <a16:creationId xmlns:a16="http://schemas.microsoft.com/office/drawing/2014/main" id="{F2676B8A-A4DF-4442-9EDB-211A97781E34}"/>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34">
            <a:extLst>
              <a:ext uri="{FF2B5EF4-FFF2-40B4-BE49-F238E27FC236}">
                <a16:creationId xmlns:a16="http://schemas.microsoft.com/office/drawing/2014/main" id="{B9F62101-5260-45ED-BF07-A96A1BD9E413}"/>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221">
            <a:extLst>
              <a:ext uri="{FF2B5EF4-FFF2-40B4-BE49-F238E27FC236}">
                <a16:creationId xmlns:a16="http://schemas.microsoft.com/office/drawing/2014/main" id="{7318BCD2-D4DE-47ED-ACF6-271526157AAC}"/>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 name="矩形: 圆角 13">
            <a:extLst>
              <a:ext uri="{FF2B5EF4-FFF2-40B4-BE49-F238E27FC236}">
                <a16:creationId xmlns:a16="http://schemas.microsoft.com/office/drawing/2014/main" id="{09D56400-E2B5-4F98-8B0D-BA3F0186417B}"/>
              </a:ext>
            </a:extLst>
          </p:cNvPr>
          <p:cNvSpPr/>
          <p:nvPr/>
        </p:nvSpPr>
        <p:spPr>
          <a:xfrm>
            <a:off x="3273812" y="2075351"/>
            <a:ext cx="902618" cy="452053"/>
          </a:xfrm>
          <a:prstGeom prst="roundRect">
            <a:avLst/>
          </a:prstGeom>
          <a:solidFill>
            <a:schemeClr val="accent1">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 Intensity</a:t>
            </a:r>
          </a:p>
        </p:txBody>
      </p:sp>
      <p:sp>
        <p:nvSpPr>
          <p:cNvPr id="15" name="矩形: 圆角 14">
            <a:extLst>
              <a:ext uri="{FF2B5EF4-FFF2-40B4-BE49-F238E27FC236}">
                <a16:creationId xmlns:a16="http://schemas.microsoft.com/office/drawing/2014/main" id="{9704C414-4B45-4BFA-92A3-1E08DAC94699}"/>
              </a:ext>
            </a:extLst>
          </p:cNvPr>
          <p:cNvSpPr/>
          <p:nvPr/>
        </p:nvSpPr>
        <p:spPr>
          <a:xfrm>
            <a:off x="3278511" y="2811857"/>
            <a:ext cx="902618" cy="452053"/>
          </a:xfrm>
          <a:prstGeom prst="roundRect">
            <a:avLst/>
          </a:prstGeom>
          <a:solidFill>
            <a:schemeClr val="accent1">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16" name="矩形: 圆角 15">
            <a:extLst>
              <a:ext uri="{FF2B5EF4-FFF2-40B4-BE49-F238E27FC236}">
                <a16:creationId xmlns:a16="http://schemas.microsoft.com/office/drawing/2014/main" id="{2E08644D-0903-4EAA-B435-FD4A7411A267}"/>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sp>
        <p:nvSpPr>
          <p:cNvPr id="17" name="矩形: 圆角 16">
            <a:extLst>
              <a:ext uri="{FF2B5EF4-FFF2-40B4-BE49-F238E27FC236}">
                <a16:creationId xmlns:a16="http://schemas.microsoft.com/office/drawing/2014/main" id="{489EFF33-C898-45B2-B471-B891CE1A5FA1}"/>
              </a:ext>
            </a:extLst>
          </p:cNvPr>
          <p:cNvSpPr/>
          <p:nvPr/>
        </p:nvSpPr>
        <p:spPr>
          <a:xfrm>
            <a:off x="7530201" y="2075351"/>
            <a:ext cx="902618" cy="452053"/>
          </a:xfrm>
          <a:prstGeom prst="roundRect">
            <a:avLst/>
          </a:prstGeom>
          <a:solidFill>
            <a:schemeClr val="accent6">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18" name="Straight Arrow Connector 221">
            <a:extLst>
              <a:ext uri="{FF2B5EF4-FFF2-40B4-BE49-F238E27FC236}">
                <a16:creationId xmlns:a16="http://schemas.microsoft.com/office/drawing/2014/main" id="{B1F4D2AD-C5A3-454A-9E6E-72A97C07F6A2}"/>
              </a:ext>
            </a:extLst>
          </p:cNvPr>
          <p:cNvCxnSpPr>
            <a:cxnSpLocks/>
            <a:stCxn id="8" idx="3"/>
            <a:endCxn id="14"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221">
            <a:extLst>
              <a:ext uri="{FF2B5EF4-FFF2-40B4-BE49-F238E27FC236}">
                <a16:creationId xmlns:a16="http://schemas.microsoft.com/office/drawing/2014/main" id="{FC5E043E-79CE-4F23-A920-198DDC499585}"/>
              </a:ext>
            </a:extLst>
          </p:cNvPr>
          <p:cNvCxnSpPr>
            <a:cxnSpLocks/>
            <a:stCxn id="9" idx="3"/>
            <a:endCxn id="15"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07">
                <a:extLst>
                  <a:ext uri="{FF2B5EF4-FFF2-40B4-BE49-F238E27FC236}">
                    <a16:creationId xmlns:a16="http://schemas.microsoft.com/office/drawing/2014/main" id="{94A9A6FA-B240-4DF3-90C0-A69620DE1338}"/>
                  </a:ext>
                </a:extLst>
              </p:cNvPr>
              <p:cNvSpPr txBox="1"/>
              <p:nvPr/>
            </p:nvSpPr>
            <p:spPr>
              <a:xfrm>
                <a:off x="4276015" y="2029464"/>
                <a:ext cx="520399" cy="22063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𝑹</m:t>
                          </m:r>
                        </m:e>
                        <m:sup>
                          <m:r>
                            <a:rPr lang="en-US" sz="700" b="1" i="1" smtClean="0">
                              <a:latin typeface="Cambria Math" panose="02040503050406030204" pitchFamily="18" charset="0"/>
                            </a:rPr>
                            <m:t>′</m:t>
                          </m:r>
                        </m:sup>
                      </m:sSup>
                      <m:r>
                        <a:rPr lang="en-US" sz="700" b="1" i="1" smtClean="0">
                          <a:latin typeface="Cambria Math" panose="02040503050406030204" pitchFamily="18" charset="0"/>
                        </a:rPr>
                        <m:t>=</m:t>
                      </m:r>
                      <m:box>
                        <m:boxPr>
                          <m:ctrlPr>
                            <a:rPr lang="en-US" sz="700" b="1" i="1" smtClean="0">
                              <a:latin typeface="Cambria Math" panose="02040503050406030204" pitchFamily="18" charset="0"/>
                            </a:rPr>
                          </m:ctrlPr>
                        </m:boxPr>
                        <m:e>
                          <m:f>
                            <m:fPr>
                              <m:ctrlPr>
                                <a:rPr lang="en-US" sz="700" b="1" i="1" smtClean="0">
                                  <a:latin typeface="Cambria Math" panose="02040503050406030204" pitchFamily="18" charset="0"/>
                                </a:rPr>
                              </m:ctrlPr>
                            </m:fPr>
                            <m:num>
                              <m:r>
                                <a:rPr lang="en-US" sz="700" b="1" i="1" smtClean="0">
                                  <a:latin typeface="Cambria Math" panose="02040503050406030204" pitchFamily="18" charset="0"/>
                                </a:rPr>
                                <m:t>𝟑</m:t>
                              </m:r>
                              <m:r>
                                <a:rPr lang="en-US" sz="700" b="1" i="1" smtClean="0">
                                  <a:latin typeface="Cambria Math" panose="02040503050406030204" pitchFamily="18" charset="0"/>
                                </a:rPr>
                                <m:t>𝒓</m:t>
                              </m:r>
                            </m:num>
                            <m:den>
                              <m:nary>
                                <m:naryPr>
                                  <m:chr m:val="∑"/>
                                  <m:limLoc m:val="subSup"/>
                                  <m:supHide m:val="on"/>
                                  <m:ctrlPr>
                                    <a:rPr lang="en-US" sz="700" b="1" i="1" smtClean="0">
                                      <a:latin typeface="Cambria Math" panose="02040503050406030204" pitchFamily="18" charset="0"/>
                                    </a:rPr>
                                  </m:ctrlPr>
                                </m:naryPr>
                                <m:sub>
                                  <m:r>
                                    <m:rPr>
                                      <m:brk m:alnAt="9"/>
                                    </m:rPr>
                                    <a:rPr lang="en-US" sz="700" b="1" i="1" smtClean="0">
                                      <a:latin typeface="Cambria Math" panose="02040503050406030204" pitchFamily="18" charset="0"/>
                                    </a:rPr>
                                    <m:t>𝒄</m:t>
                                  </m:r>
                                </m:sub>
                                <m:sup/>
                                <m:e>
                                  <m:sSup>
                                    <m:sSupPr>
                                      <m:ctrlPr>
                                        <a:rPr lang="en-US" sz="700" b="1" i="1" smtClean="0">
                                          <a:latin typeface="Cambria Math" panose="02040503050406030204" pitchFamily="18" charset="0"/>
                                        </a:rPr>
                                      </m:ctrlPr>
                                    </m:sSupPr>
                                    <m:e>
                                      <m:r>
                                        <a:rPr lang="en-US" sz="700" b="1" i="1" smtClean="0">
                                          <a:latin typeface="Cambria Math" panose="02040503050406030204" pitchFamily="18" charset="0"/>
                                        </a:rPr>
                                        <m:t>𝑰</m:t>
                                      </m:r>
                                    </m:e>
                                    <m:sup>
                                      <m:r>
                                        <a:rPr lang="en-US" sz="700" b="1" i="1" smtClean="0">
                                          <a:latin typeface="Cambria Math" panose="02040503050406030204" pitchFamily="18" charset="0"/>
                                        </a:rPr>
                                        <m:t>𝒄</m:t>
                                      </m:r>
                                    </m:sup>
                                  </m:sSup>
                                </m:e>
                              </m:nary>
                            </m:den>
                          </m:f>
                        </m:e>
                      </m:box>
                      <m:r>
                        <a:rPr lang="en-US" sz="700" b="1" i="1" smtClean="0">
                          <a:latin typeface="Cambria Math" panose="02040503050406030204" pitchFamily="18" charset="0"/>
                          <a:ea typeface="Cambria Math" panose="02040503050406030204" pitchFamily="18" charset="0"/>
                        </a:rPr>
                        <m:t>∙</m:t>
                      </m:r>
                      <m:r>
                        <a:rPr lang="en-US" sz="700" b="1" i="1" smtClean="0">
                          <a:latin typeface="Cambria Math" panose="02040503050406030204" pitchFamily="18" charset="0"/>
                          <a:ea typeface="Cambria Math" panose="02040503050406030204" pitchFamily="18" charset="0"/>
                        </a:rPr>
                        <m:t>𝑰</m:t>
                      </m:r>
                    </m:oMath>
                  </m:oMathPara>
                </a14:m>
                <a:endParaRPr lang="en-US" sz="700" b="1" dirty="0"/>
              </a:p>
            </p:txBody>
          </p:sp>
        </mc:Choice>
        <mc:Fallback xmlns="">
          <p:sp>
            <p:nvSpPr>
              <p:cNvPr id="20" name="TextBox 107">
                <a:extLst>
                  <a:ext uri="{FF2B5EF4-FFF2-40B4-BE49-F238E27FC236}">
                    <a16:creationId xmlns:a16="http://schemas.microsoft.com/office/drawing/2014/main" id="{94A9A6FA-B240-4DF3-90C0-A69620DE1338}"/>
                  </a:ext>
                </a:extLst>
              </p:cNvPr>
              <p:cNvSpPr txBox="1">
                <a:spLocks noRot="1" noChangeAspect="1" noMove="1" noResize="1" noEditPoints="1" noAdjustHandles="1" noChangeArrowheads="1" noChangeShapeType="1" noTextEdit="1"/>
              </p:cNvSpPr>
              <p:nvPr/>
            </p:nvSpPr>
            <p:spPr>
              <a:xfrm>
                <a:off x="4276015" y="2029464"/>
                <a:ext cx="520399" cy="220638"/>
              </a:xfrm>
              <a:prstGeom prst="rect">
                <a:avLst/>
              </a:prstGeom>
              <a:blipFill>
                <a:blip r:embed="rId3"/>
                <a:stretch>
                  <a:fillRect l="-5814" t="-30556" r="-17442" b="-125000"/>
                </a:stretch>
              </a:blipFill>
            </p:spPr>
            <p:txBody>
              <a:bodyPr/>
              <a:lstStyle/>
              <a:p>
                <a:r>
                  <a:rPr lang="zh-CN" altLang="en-US">
                    <a:noFill/>
                  </a:rPr>
                  <a:t> </a:t>
                </a:r>
              </a:p>
            </p:txBody>
          </p:sp>
        </mc:Fallback>
      </mc:AlternateContent>
      <p:cxnSp>
        <p:nvCxnSpPr>
          <p:cNvPr id="21" name="Straight Arrow Connector 221">
            <a:extLst>
              <a:ext uri="{FF2B5EF4-FFF2-40B4-BE49-F238E27FC236}">
                <a16:creationId xmlns:a16="http://schemas.microsoft.com/office/drawing/2014/main" id="{29E89A04-8721-41E3-AC0C-F5DB70359533}"/>
              </a:ext>
            </a:extLst>
          </p:cNvPr>
          <p:cNvCxnSpPr>
            <a:cxnSpLocks/>
            <a:stCxn id="16" idx="3"/>
            <a:endCxn id="17" idx="1"/>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F4070293-61A3-4355-92C3-5547740FBC8A}"/>
              </a:ext>
            </a:extLst>
          </p:cNvPr>
          <p:cNvSpPr/>
          <p:nvPr/>
        </p:nvSpPr>
        <p:spPr>
          <a:xfrm>
            <a:off x="7530201" y="2811857"/>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Shading</a:t>
            </a:r>
          </a:p>
        </p:txBody>
      </p:sp>
      <p:cxnSp>
        <p:nvCxnSpPr>
          <p:cNvPr id="23" name="Straight Arrow Connector 34">
            <a:extLst>
              <a:ext uri="{FF2B5EF4-FFF2-40B4-BE49-F238E27FC236}">
                <a16:creationId xmlns:a16="http://schemas.microsoft.com/office/drawing/2014/main" id="{9041CD45-74F3-4465-B7FC-A3301ABD3E73}"/>
              </a:ext>
            </a:extLst>
          </p:cNvPr>
          <p:cNvCxnSpPr>
            <a:cxnSpLocks/>
            <a:stCxn id="17" idx="2"/>
            <a:endCxn id="22" idx="0"/>
          </p:cNvCxnSpPr>
          <p:nvPr/>
        </p:nvCxnSpPr>
        <p:spPr>
          <a:xfrm>
            <a:off x="7981510" y="2527404"/>
            <a:ext cx="0" cy="284453"/>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04">
                <a:extLst>
                  <a:ext uri="{FF2B5EF4-FFF2-40B4-BE49-F238E27FC236}">
                    <a16:creationId xmlns:a16="http://schemas.microsoft.com/office/drawing/2014/main" id="{7A19AB21-164D-4D54-BC5E-54AC60A9AFAE}"/>
                  </a:ext>
                </a:extLst>
              </p:cNvPr>
              <p:cNvSpPr txBox="1"/>
              <p:nvPr/>
            </p:nvSpPr>
            <p:spPr>
              <a:xfrm>
                <a:off x="7981787" y="2590336"/>
                <a:ext cx="604333" cy="2308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900" b="0" i="1" smtClean="0">
                          <a:latin typeface="Cambria Math" panose="02040503050406030204" pitchFamily="18" charset="0"/>
                        </a:rPr>
                        <m:t>𝑆</m:t>
                      </m:r>
                      <m:r>
                        <a:rPr lang="en-US" sz="900" b="0" i="1" smtClean="0">
                          <a:latin typeface="Cambria Math" panose="02040503050406030204" pitchFamily="18" charset="0"/>
                        </a:rPr>
                        <m:t>=</m:t>
                      </m:r>
                      <m:r>
                        <a:rPr lang="en-US" sz="900" b="0" i="1" smtClean="0">
                          <a:latin typeface="Cambria Math" panose="02040503050406030204" pitchFamily="18" charset="0"/>
                        </a:rPr>
                        <m:t>𝐼</m:t>
                      </m:r>
                      <m:r>
                        <a:rPr lang="en-US" sz="900" b="0" i="1" smtClean="0">
                          <a:latin typeface="Cambria Math" panose="02040503050406030204" pitchFamily="18" charset="0"/>
                        </a:rPr>
                        <m:t>/</m:t>
                      </m:r>
                      <m:r>
                        <a:rPr lang="en-US" sz="900" b="0" i="1" smtClean="0">
                          <a:latin typeface="Cambria Math" panose="02040503050406030204" pitchFamily="18" charset="0"/>
                        </a:rPr>
                        <m:t>𝑅</m:t>
                      </m:r>
                    </m:oMath>
                  </m:oMathPara>
                </a14:m>
                <a:endParaRPr lang="en-US" sz="900" dirty="0"/>
              </a:p>
            </p:txBody>
          </p:sp>
        </mc:Choice>
        <mc:Fallback xmlns="">
          <p:sp>
            <p:nvSpPr>
              <p:cNvPr id="24" name="TextBox 204">
                <a:extLst>
                  <a:ext uri="{FF2B5EF4-FFF2-40B4-BE49-F238E27FC236}">
                    <a16:creationId xmlns:a16="http://schemas.microsoft.com/office/drawing/2014/main" id="{7A19AB21-164D-4D54-BC5E-54AC60A9AFAE}"/>
                  </a:ext>
                </a:extLst>
              </p:cNvPr>
              <p:cNvSpPr txBox="1">
                <a:spLocks noRot="1" noChangeAspect="1" noMove="1" noResize="1" noEditPoints="1" noAdjustHandles="1" noChangeArrowheads="1" noChangeShapeType="1" noTextEdit="1"/>
              </p:cNvSpPr>
              <p:nvPr/>
            </p:nvSpPr>
            <p:spPr>
              <a:xfrm>
                <a:off x="7981787" y="2590336"/>
                <a:ext cx="604333" cy="230832"/>
              </a:xfrm>
              <a:prstGeom prst="rect">
                <a:avLst/>
              </a:prstGeom>
              <a:blipFill>
                <a:blip r:embed="rId4"/>
                <a:stretch>
                  <a:fillRect/>
                </a:stretch>
              </a:blipFill>
            </p:spPr>
            <p:txBody>
              <a:bodyPr/>
              <a:lstStyle/>
              <a:p>
                <a:r>
                  <a:rPr lang="zh-CN" altLang="en-US">
                    <a:noFill/>
                  </a:rPr>
                  <a:t> </a:t>
                </a:r>
              </a:p>
            </p:txBody>
          </p:sp>
        </mc:Fallback>
      </mc:AlternateContent>
      <p:sp>
        <p:nvSpPr>
          <p:cNvPr id="25" name="Right Bracket 101">
            <a:extLst>
              <a:ext uri="{FF2B5EF4-FFF2-40B4-BE49-F238E27FC236}">
                <a16:creationId xmlns:a16="http://schemas.microsoft.com/office/drawing/2014/main" id="{AB6695C5-7FEF-41D1-B7E8-72FB322CCD63}"/>
              </a:ext>
            </a:extLst>
          </p:cNvPr>
          <p:cNvSpPr/>
          <p:nvPr/>
        </p:nvSpPr>
        <p:spPr>
          <a:xfrm>
            <a:off x="5308953" y="2301378"/>
            <a:ext cx="684374"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26" name="Straight Arrow Connector 151">
            <a:extLst>
              <a:ext uri="{FF2B5EF4-FFF2-40B4-BE49-F238E27FC236}">
                <a16:creationId xmlns:a16="http://schemas.microsoft.com/office/drawing/2014/main" id="{D6832613-90EC-4CA9-A095-8CFF1B8B9016}"/>
              </a:ext>
            </a:extLst>
          </p:cNvPr>
          <p:cNvCxnSpPr>
            <a:cxnSpLocks/>
            <a:stCxn id="14" idx="3"/>
            <a:endCxn id="27" idx="1"/>
          </p:cNvCxnSpPr>
          <p:nvPr/>
        </p:nvCxnSpPr>
        <p:spPr>
          <a:xfrm>
            <a:off x="4176430" y="2301377"/>
            <a:ext cx="75645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圆角 26">
            <a:extLst>
              <a:ext uri="{FF2B5EF4-FFF2-40B4-BE49-F238E27FC236}">
                <a16:creationId xmlns:a16="http://schemas.microsoft.com/office/drawing/2014/main" id="{6B529DBB-90CD-475F-A931-BFA9EF7A07EA}"/>
              </a:ext>
            </a:extLst>
          </p:cNvPr>
          <p:cNvSpPr/>
          <p:nvPr/>
        </p:nvSpPr>
        <p:spPr>
          <a:xfrm>
            <a:off x="4932881"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28" name="Straight Arrow Connector 151">
            <a:extLst>
              <a:ext uri="{FF2B5EF4-FFF2-40B4-BE49-F238E27FC236}">
                <a16:creationId xmlns:a16="http://schemas.microsoft.com/office/drawing/2014/main" id="{AE902485-BF94-4B72-A6E1-66CA06F609CA}"/>
              </a:ext>
            </a:extLst>
          </p:cNvPr>
          <p:cNvCxnSpPr>
            <a:cxnSpLocks/>
          </p:cNvCxnSpPr>
          <p:nvPr/>
        </p:nvCxnSpPr>
        <p:spPr>
          <a:xfrm>
            <a:off x="4193002" y="3037883"/>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21">
            <a:extLst>
              <a:ext uri="{FF2B5EF4-FFF2-40B4-BE49-F238E27FC236}">
                <a16:creationId xmlns:a16="http://schemas.microsoft.com/office/drawing/2014/main" id="{059F808A-A081-4111-9A3B-CCE906FFC1D1}"/>
              </a:ext>
            </a:extLst>
          </p:cNvPr>
          <p:cNvCxnSpPr>
            <a:cxnSpLocks/>
            <a:stCxn id="27" idx="3"/>
            <a:endCxn id="16" idx="1"/>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21">
            <a:extLst>
              <a:ext uri="{FF2B5EF4-FFF2-40B4-BE49-F238E27FC236}">
                <a16:creationId xmlns:a16="http://schemas.microsoft.com/office/drawing/2014/main" id="{13BB040B-FB26-485A-ABD7-444CBED65CC1}"/>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499D478E-290E-49CC-9499-E15E4B734B7B}"/>
              </a:ext>
            </a:extLst>
          </p:cNvPr>
          <p:cNvPicPr>
            <a:picLocks noChangeAspect="1"/>
          </p:cNvPicPr>
          <p:nvPr/>
        </p:nvPicPr>
        <p:blipFill>
          <a:blip r:embed="rId5"/>
          <a:stretch>
            <a:fillRect/>
          </a:stretch>
        </p:blipFill>
        <p:spPr>
          <a:xfrm>
            <a:off x="6405456" y="738361"/>
            <a:ext cx="2473848" cy="466669"/>
          </a:xfrm>
          <a:prstGeom prst="rect">
            <a:avLst/>
          </a:prstGeom>
        </p:spPr>
      </p:pic>
      <p:pic>
        <p:nvPicPr>
          <p:cNvPr id="5" name="图片 4">
            <a:extLst>
              <a:ext uri="{FF2B5EF4-FFF2-40B4-BE49-F238E27FC236}">
                <a16:creationId xmlns:a16="http://schemas.microsoft.com/office/drawing/2014/main" id="{508F7B29-2381-4448-AFA8-5387964062BD}"/>
              </a:ext>
            </a:extLst>
          </p:cNvPr>
          <p:cNvPicPr>
            <a:picLocks noChangeAspect="1"/>
          </p:cNvPicPr>
          <p:nvPr/>
        </p:nvPicPr>
        <p:blipFill>
          <a:blip r:embed="rId6"/>
          <a:stretch>
            <a:fillRect/>
          </a:stretch>
        </p:blipFill>
        <p:spPr>
          <a:xfrm>
            <a:off x="2594714" y="738361"/>
            <a:ext cx="2363453" cy="466669"/>
          </a:xfrm>
          <a:prstGeom prst="rect">
            <a:avLst/>
          </a:prstGeom>
        </p:spPr>
      </p:pic>
      <p:pic>
        <p:nvPicPr>
          <p:cNvPr id="32" name="图片 31">
            <a:extLst>
              <a:ext uri="{FF2B5EF4-FFF2-40B4-BE49-F238E27FC236}">
                <a16:creationId xmlns:a16="http://schemas.microsoft.com/office/drawing/2014/main" id="{E13917EE-DBC1-4D68-80DB-12EABB2F503B}"/>
              </a:ext>
            </a:extLst>
          </p:cNvPr>
          <p:cNvPicPr>
            <a:picLocks noChangeAspect="1"/>
          </p:cNvPicPr>
          <p:nvPr/>
        </p:nvPicPr>
        <p:blipFill>
          <a:blip r:embed="rId7"/>
          <a:stretch>
            <a:fillRect/>
          </a:stretch>
        </p:blipFill>
        <p:spPr>
          <a:xfrm>
            <a:off x="2929776" y="4147584"/>
            <a:ext cx="1590689" cy="286023"/>
          </a:xfrm>
          <a:prstGeom prst="rect">
            <a:avLst/>
          </a:prstGeom>
        </p:spPr>
      </p:pic>
      <p:sp>
        <p:nvSpPr>
          <p:cNvPr id="33" name="箭头: 下 32">
            <a:extLst>
              <a:ext uri="{FF2B5EF4-FFF2-40B4-BE49-F238E27FC236}">
                <a16:creationId xmlns:a16="http://schemas.microsoft.com/office/drawing/2014/main" id="{832B1BB3-02A8-4665-BC18-8532E836ACB3}"/>
              </a:ext>
            </a:extLst>
          </p:cNvPr>
          <p:cNvSpPr/>
          <p:nvPr/>
        </p:nvSpPr>
        <p:spPr>
          <a:xfrm>
            <a:off x="3577800" y="3388988"/>
            <a:ext cx="294640" cy="583208"/>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下 33">
            <a:extLst>
              <a:ext uri="{FF2B5EF4-FFF2-40B4-BE49-F238E27FC236}">
                <a16:creationId xmlns:a16="http://schemas.microsoft.com/office/drawing/2014/main" id="{92557584-1801-42A6-9A5D-C6E2B411049C}"/>
              </a:ext>
            </a:extLst>
          </p:cNvPr>
          <p:cNvSpPr/>
          <p:nvPr/>
        </p:nvSpPr>
        <p:spPr>
          <a:xfrm rot="10800000">
            <a:off x="7834190" y="1329113"/>
            <a:ext cx="294640" cy="583208"/>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箭头: 下 34">
            <a:extLst>
              <a:ext uri="{FF2B5EF4-FFF2-40B4-BE49-F238E27FC236}">
                <a16:creationId xmlns:a16="http://schemas.microsoft.com/office/drawing/2014/main" id="{EC8BD6B2-D5E0-4FEA-8723-5B302902A86D}"/>
              </a:ext>
            </a:extLst>
          </p:cNvPr>
          <p:cNvSpPr/>
          <p:nvPr/>
        </p:nvSpPr>
        <p:spPr>
          <a:xfrm rot="10800000">
            <a:off x="3577800" y="1336963"/>
            <a:ext cx="294640" cy="583208"/>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4831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A3F5468-F4FC-4192-8BEF-806D481EA869}"/>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Flexible loss function for the densely labeled data</a:t>
            </a:r>
            <a:endParaRPr lang="zh-CN" altLang="en-US" sz="2400" dirty="0"/>
          </a:p>
        </p:txBody>
      </p:sp>
      <p:sp>
        <p:nvSpPr>
          <p:cNvPr id="31" name="矩形: 圆角 30">
            <a:extLst>
              <a:ext uri="{FF2B5EF4-FFF2-40B4-BE49-F238E27FC236}">
                <a16:creationId xmlns:a16="http://schemas.microsoft.com/office/drawing/2014/main" id="{DC34D9AE-6379-4583-A468-0D7FF57820C1}"/>
              </a:ext>
            </a:extLst>
          </p:cNvPr>
          <p:cNvSpPr/>
          <p:nvPr/>
        </p:nvSpPr>
        <p:spPr>
          <a:xfrm>
            <a:off x="711181" y="2673985"/>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32" name="矩形: 圆角 31">
            <a:extLst>
              <a:ext uri="{FF2B5EF4-FFF2-40B4-BE49-F238E27FC236}">
                <a16:creationId xmlns:a16="http://schemas.microsoft.com/office/drawing/2014/main" id="{0FE7E988-676B-45BB-B770-C5EE2B171FC6}"/>
              </a:ext>
            </a:extLst>
          </p:cNvPr>
          <p:cNvSpPr/>
          <p:nvPr/>
        </p:nvSpPr>
        <p:spPr>
          <a:xfrm>
            <a:off x="1944126" y="2673985"/>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33" name="矩形: 圆角 32">
            <a:extLst>
              <a:ext uri="{FF2B5EF4-FFF2-40B4-BE49-F238E27FC236}">
                <a16:creationId xmlns:a16="http://schemas.microsoft.com/office/drawing/2014/main" id="{38F009F6-2079-4843-A567-0B90AF7B5B2E}"/>
              </a:ext>
            </a:extLst>
          </p:cNvPr>
          <p:cNvSpPr/>
          <p:nvPr/>
        </p:nvSpPr>
        <p:spPr>
          <a:xfrm>
            <a:off x="1944126" y="3510629"/>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35" name="矩形: 圆角 34">
            <a:extLst>
              <a:ext uri="{FF2B5EF4-FFF2-40B4-BE49-F238E27FC236}">
                <a16:creationId xmlns:a16="http://schemas.microsoft.com/office/drawing/2014/main" id="{F449F0BA-C77D-4D0A-A90F-206C012BBDB1}"/>
              </a:ext>
            </a:extLst>
          </p:cNvPr>
          <p:cNvSpPr/>
          <p:nvPr/>
        </p:nvSpPr>
        <p:spPr>
          <a:xfrm>
            <a:off x="711181" y="3510629"/>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36" name="Straight Arrow Connector 221">
            <a:extLst>
              <a:ext uri="{FF2B5EF4-FFF2-40B4-BE49-F238E27FC236}">
                <a16:creationId xmlns:a16="http://schemas.microsoft.com/office/drawing/2014/main" id="{21457406-20D8-4FD7-A8F7-6017770F9A97}"/>
              </a:ext>
            </a:extLst>
          </p:cNvPr>
          <p:cNvCxnSpPr>
            <a:cxnSpLocks/>
          </p:cNvCxnSpPr>
          <p:nvPr/>
        </p:nvCxnSpPr>
        <p:spPr>
          <a:xfrm>
            <a:off x="1613799" y="2839274"/>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221">
            <a:extLst>
              <a:ext uri="{FF2B5EF4-FFF2-40B4-BE49-F238E27FC236}">
                <a16:creationId xmlns:a16="http://schemas.microsoft.com/office/drawing/2014/main" id="{9E98B81E-EF4A-4F97-B99B-9EBDF2CC552B}"/>
              </a:ext>
            </a:extLst>
          </p:cNvPr>
          <p:cNvCxnSpPr>
            <a:cxnSpLocks/>
            <a:stCxn id="35" idx="3"/>
            <a:endCxn id="33" idx="1"/>
          </p:cNvCxnSpPr>
          <p:nvPr/>
        </p:nvCxnSpPr>
        <p:spPr>
          <a:xfrm>
            <a:off x="1613799" y="3736655"/>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8" name="矩形: 圆角 37">
            <a:extLst>
              <a:ext uri="{FF2B5EF4-FFF2-40B4-BE49-F238E27FC236}">
                <a16:creationId xmlns:a16="http://schemas.microsoft.com/office/drawing/2014/main" id="{9CF3A452-FC9B-436C-A85D-CA21248C729C}"/>
              </a:ext>
            </a:extLst>
          </p:cNvPr>
          <p:cNvSpPr/>
          <p:nvPr/>
        </p:nvSpPr>
        <p:spPr>
          <a:xfrm>
            <a:off x="3259078" y="2437221"/>
            <a:ext cx="902618" cy="452053"/>
          </a:xfrm>
          <a:prstGeom prst="roundRect">
            <a:avLst/>
          </a:prstGeom>
          <a:solidFill>
            <a:schemeClr val="accent1">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sp>
        <p:nvSpPr>
          <p:cNvPr id="39" name="矩形: 圆角 38">
            <a:extLst>
              <a:ext uri="{FF2B5EF4-FFF2-40B4-BE49-F238E27FC236}">
                <a16:creationId xmlns:a16="http://schemas.microsoft.com/office/drawing/2014/main" id="{853DF11B-9A90-46D0-9EFF-9E3CF860546E}"/>
              </a:ext>
            </a:extLst>
          </p:cNvPr>
          <p:cNvSpPr/>
          <p:nvPr/>
        </p:nvSpPr>
        <p:spPr>
          <a:xfrm>
            <a:off x="3259078" y="3509683"/>
            <a:ext cx="902618" cy="452053"/>
          </a:xfrm>
          <a:prstGeom prst="roundRect">
            <a:avLst/>
          </a:prstGeom>
          <a:solidFill>
            <a:schemeClr val="accent1">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40" name="矩形: 圆角 39">
            <a:extLst>
              <a:ext uri="{FF2B5EF4-FFF2-40B4-BE49-F238E27FC236}">
                <a16:creationId xmlns:a16="http://schemas.microsoft.com/office/drawing/2014/main" id="{7DF6DD3E-70C2-4D15-8D97-657412C683F6}"/>
              </a:ext>
            </a:extLst>
          </p:cNvPr>
          <p:cNvSpPr/>
          <p:nvPr/>
        </p:nvSpPr>
        <p:spPr>
          <a:xfrm>
            <a:off x="6169463" y="2673985"/>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sp>
        <p:nvSpPr>
          <p:cNvPr id="41" name="矩形: 圆角 40">
            <a:extLst>
              <a:ext uri="{FF2B5EF4-FFF2-40B4-BE49-F238E27FC236}">
                <a16:creationId xmlns:a16="http://schemas.microsoft.com/office/drawing/2014/main" id="{F172AB98-91B0-405B-8BE7-BD9506887860}"/>
              </a:ext>
            </a:extLst>
          </p:cNvPr>
          <p:cNvSpPr/>
          <p:nvPr/>
        </p:nvSpPr>
        <p:spPr>
          <a:xfrm>
            <a:off x="7516264" y="2673985"/>
            <a:ext cx="902618" cy="452053"/>
          </a:xfrm>
          <a:prstGeom prst="roundRect">
            <a:avLst/>
          </a:prstGeom>
          <a:solidFill>
            <a:schemeClr val="accent6">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42" name="Straight Arrow Connector 221">
            <a:extLst>
              <a:ext uri="{FF2B5EF4-FFF2-40B4-BE49-F238E27FC236}">
                <a16:creationId xmlns:a16="http://schemas.microsoft.com/office/drawing/2014/main" id="{DD9BA5C2-B59C-4DC8-A75E-DEAF0CCF3ABA}"/>
              </a:ext>
            </a:extLst>
          </p:cNvPr>
          <p:cNvCxnSpPr>
            <a:cxnSpLocks/>
            <a:stCxn id="33" idx="3"/>
            <a:endCxn id="39" idx="1"/>
          </p:cNvCxnSpPr>
          <p:nvPr/>
        </p:nvCxnSpPr>
        <p:spPr>
          <a:xfrm flipV="1">
            <a:off x="2953147" y="3735710"/>
            <a:ext cx="305931" cy="946"/>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221">
            <a:extLst>
              <a:ext uri="{FF2B5EF4-FFF2-40B4-BE49-F238E27FC236}">
                <a16:creationId xmlns:a16="http://schemas.microsoft.com/office/drawing/2014/main" id="{5AE203D7-D47B-480A-B130-0AF3441AA46D}"/>
              </a:ext>
            </a:extLst>
          </p:cNvPr>
          <p:cNvCxnSpPr>
            <a:cxnSpLocks/>
            <a:stCxn id="40" idx="3"/>
            <a:endCxn id="41" idx="1"/>
          </p:cNvCxnSpPr>
          <p:nvPr/>
        </p:nvCxnSpPr>
        <p:spPr>
          <a:xfrm>
            <a:off x="7178484" y="2900012"/>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4" name="矩形: 圆角 43">
            <a:extLst>
              <a:ext uri="{FF2B5EF4-FFF2-40B4-BE49-F238E27FC236}">
                <a16:creationId xmlns:a16="http://schemas.microsoft.com/office/drawing/2014/main" id="{483E75E3-ABB0-4C31-9FFA-C4EADABAEC64}"/>
              </a:ext>
            </a:extLst>
          </p:cNvPr>
          <p:cNvSpPr/>
          <p:nvPr/>
        </p:nvSpPr>
        <p:spPr>
          <a:xfrm>
            <a:off x="3259078" y="2933694"/>
            <a:ext cx="902618" cy="452053"/>
          </a:xfrm>
          <a:prstGeom prst="roundRect">
            <a:avLst/>
          </a:prstGeom>
          <a:solidFill>
            <a:schemeClr val="accent6">
              <a:lumMod val="20000"/>
              <a:lumOff val="80000"/>
            </a:schemeClr>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Shading</a:t>
            </a:r>
          </a:p>
        </p:txBody>
      </p:sp>
      <p:sp>
        <p:nvSpPr>
          <p:cNvPr id="45" name="Right Bracket 226">
            <a:extLst>
              <a:ext uri="{FF2B5EF4-FFF2-40B4-BE49-F238E27FC236}">
                <a16:creationId xmlns:a16="http://schemas.microsoft.com/office/drawing/2014/main" id="{49BD2DF6-8856-4F9C-AA6D-EE6C511E2C50}"/>
              </a:ext>
            </a:extLst>
          </p:cNvPr>
          <p:cNvSpPr/>
          <p:nvPr/>
        </p:nvSpPr>
        <p:spPr>
          <a:xfrm flipH="1">
            <a:off x="3109234" y="2651848"/>
            <a:ext cx="155339" cy="496328"/>
          </a:xfrm>
          <a:prstGeom prst="rightBracket">
            <a:avLst>
              <a:gd name="adj" fmla="val 0"/>
            </a:avLst>
          </a:prstGeom>
          <a:ln w="254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46" name="Straight Arrow Connector 221">
            <a:extLst>
              <a:ext uri="{FF2B5EF4-FFF2-40B4-BE49-F238E27FC236}">
                <a16:creationId xmlns:a16="http://schemas.microsoft.com/office/drawing/2014/main" id="{7CFE67D7-02F3-4F7A-9855-90C1F36A8B91}"/>
              </a:ext>
            </a:extLst>
          </p:cNvPr>
          <p:cNvCxnSpPr>
            <a:cxnSpLocks/>
            <a:stCxn id="32" idx="3"/>
            <a:endCxn id="45" idx="2"/>
          </p:cNvCxnSpPr>
          <p:nvPr/>
        </p:nvCxnSpPr>
        <p:spPr>
          <a:xfrm>
            <a:off x="2953147" y="2900012"/>
            <a:ext cx="156088" cy="0"/>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221">
            <a:extLst>
              <a:ext uri="{FF2B5EF4-FFF2-40B4-BE49-F238E27FC236}">
                <a16:creationId xmlns:a16="http://schemas.microsoft.com/office/drawing/2014/main" id="{57CD9963-3D52-4438-84FC-B0A0B4BB4437}"/>
              </a:ext>
            </a:extLst>
          </p:cNvPr>
          <p:cNvCxnSpPr>
            <a:cxnSpLocks/>
            <a:endCxn id="40" idx="1"/>
          </p:cNvCxnSpPr>
          <p:nvPr/>
        </p:nvCxnSpPr>
        <p:spPr>
          <a:xfrm>
            <a:off x="4780506" y="2900012"/>
            <a:ext cx="138895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8" name="Right Bracket 101">
            <a:extLst>
              <a:ext uri="{FF2B5EF4-FFF2-40B4-BE49-F238E27FC236}">
                <a16:creationId xmlns:a16="http://schemas.microsoft.com/office/drawing/2014/main" id="{D1C62990-211B-4A5E-B33B-20F3FF44E710}"/>
              </a:ext>
            </a:extLst>
          </p:cNvPr>
          <p:cNvSpPr/>
          <p:nvPr/>
        </p:nvSpPr>
        <p:spPr>
          <a:xfrm>
            <a:off x="4169879" y="2651848"/>
            <a:ext cx="610628" cy="1086068"/>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49" name="Right Bracket 101">
            <a:extLst>
              <a:ext uri="{FF2B5EF4-FFF2-40B4-BE49-F238E27FC236}">
                <a16:creationId xmlns:a16="http://schemas.microsoft.com/office/drawing/2014/main" id="{65B3EBFD-F8EB-43D4-861A-43796F4AD719}"/>
              </a:ext>
            </a:extLst>
          </p:cNvPr>
          <p:cNvSpPr/>
          <p:nvPr/>
        </p:nvSpPr>
        <p:spPr>
          <a:xfrm>
            <a:off x="1621982" y="2981331"/>
            <a:ext cx="166057" cy="754379"/>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pic>
        <p:nvPicPr>
          <p:cNvPr id="5" name="图片 4">
            <a:extLst>
              <a:ext uri="{FF2B5EF4-FFF2-40B4-BE49-F238E27FC236}">
                <a16:creationId xmlns:a16="http://schemas.microsoft.com/office/drawing/2014/main" id="{D4F90DB2-DC86-4BD6-87FF-3DE9470B7F12}"/>
              </a:ext>
            </a:extLst>
          </p:cNvPr>
          <p:cNvPicPr>
            <a:picLocks noChangeAspect="1"/>
          </p:cNvPicPr>
          <p:nvPr/>
        </p:nvPicPr>
        <p:blipFill>
          <a:blip r:embed="rId3"/>
          <a:stretch>
            <a:fillRect/>
          </a:stretch>
        </p:blipFill>
        <p:spPr>
          <a:xfrm>
            <a:off x="7258945" y="1115993"/>
            <a:ext cx="1445129" cy="296868"/>
          </a:xfrm>
          <a:prstGeom prst="rect">
            <a:avLst/>
          </a:prstGeom>
        </p:spPr>
      </p:pic>
      <p:pic>
        <p:nvPicPr>
          <p:cNvPr id="6" name="图片 5">
            <a:extLst>
              <a:ext uri="{FF2B5EF4-FFF2-40B4-BE49-F238E27FC236}">
                <a16:creationId xmlns:a16="http://schemas.microsoft.com/office/drawing/2014/main" id="{D7267FEE-C5BE-40C8-B61E-A92953607A82}"/>
              </a:ext>
            </a:extLst>
          </p:cNvPr>
          <p:cNvPicPr>
            <a:picLocks noChangeAspect="1"/>
          </p:cNvPicPr>
          <p:nvPr/>
        </p:nvPicPr>
        <p:blipFill>
          <a:blip r:embed="rId4"/>
          <a:stretch>
            <a:fillRect/>
          </a:stretch>
        </p:blipFill>
        <p:spPr>
          <a:xfrm>
            <a:off x="1789878" y="736462"/>
            <a:ext cx="3870482" cy="890603"/>
          </a:xfrm>
          <a:prstGeom prst="rect">
            <a:avLst/>
          </a:prstGeom>
        </p:spPr>
      </p:pic>
      <p:pic>
        <p:nvPicPr>
          <p:cNvPr id="53" name="图片 52">
            <a:extLst>
              <a:ext uri="{FF2B5EF4-FFF2-40B4-BE49-F238E27FC236}">
                <a16:creationId xmlns:a16="http://schemas.microsoft.com/office/drawing/2014/main" id="{72B492E8-7D1C-4A7D-BBFB-4060751AF038}"/>
              </a:ext>
            </a:extLst>
          </p:cNvPr>
          <p:cNvPicPr>
            <a:picLocks noChangeAspect="1"/>
          </p:cNvPicPr>
          <p:nvPr/>
        </p:nvPicPr>
        <p:blipFill>
          <a:blip r:embed="rId5"/>
          <a:stretch>
            <a:fillRect/>
          </a:stretch>
        </p:blipFill>
        <p:spPr>
          <a:xfrm>
            <a:off x="2929776" y="4740636"/>
            <a:ext cx="1590689" cy="286023"/>
          </a:xfrm>
          <a:prstGeom prst="rect">
            <a:avLst/>
          </a:prstGeom>
        </p:spPr>
      </p:pic>
      <p:sp>
        <p:nvSpPr>
          <p:cNvPr id="54" name="箭头: 下 53">
            <a:extLst>
              <a:ext uri="{FF2B5EF4-FFF2-40B4-BE49-F238E27FC236}">
                <a16:creationId xmlns:a16="http://schemas.microsoft.com/office/drawing/2014/main" id="{B42F638E-B300-45AF-B041-17AD3E640589}"/>
              </a:ext>
            </a:extLst>
          </p:cNvPr>
          <p:cNvSpPr/>
          <p:nvPr/>
        </p:nvSpPr>
        <p:spPr>
          <a:xfrm>
            <a:off x="3577800" y="4086815"/>
            <a:ext cx="294640" cy="583208"/>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箭头: 下 54">
            <a:extLst>
              <a:ext uri="{FF2B5EF4-FFF2-40B4-BE49-F238E27FC236}">
                <a16:creationId xmlns:a16="http://schemas.microsoft.com/office/drawing/2014/main" id="{4D7EC046-1739-401F-B046-0C408E63E81C}"/>
              </a:ext>
            </a:extLst>
          </p:cNvPr>
          <p:cNvSpPr/>
          <p:nvPr/>
        </p:nvSpPr>
        <p:spPr>
          <a:xfrm rot="10800000">
            <a:off x="7834190" y="1751819"/>
            <a:ext cx="294640" cy="583208"/>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箭头: 下 56">
            <a:extLst>
              <a:ext uri="{FF2B5EF4-FFF2-40B4-BE49-F238E27FC236}">
                <a16:creationId xmlns:a16="http://schemas.microsoft.com/office/drawing/2014/main" id="{2B4CF4E6-AA48-42CD-BD1C-9BF40A004125}"/>
              </a:ext>
            </a:extLst>
          </p:cNvPr>
          <p:cNvSpPr/>
          <p:nvPr/>
        </p:nvSpPr>
        <p:spPr>
          <a:xfrm rot="10800000">
            <a:off x="3577800" y="1751819"/>
            <a:ext cx="294640" cy="583208"/>
          </a:xfrm>
          <a:prstGeom prst="downArrow">
            <a:avLst>
              <a:gd name="adj1" fmla="val 31897"/>
              <a:gd name="adj2" fmla="val 50000"/>
            </a:avLst>
          </a:prstGeom>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75000"/>
                </a:schemeClr>
              </a:gs>
            </a:gsLst>
            <a:lin ang="5400000" scaled="1"/>
          </a:gradFill>
          <a:ln cap="sq">
            <a:gradFill>
              <a:gsLst>
                <a:gs pos="0">
                  <a:schemeClr val="accent1">
                    <a:lumMod val="5000"/>
                    <a:lumOff val="95000"/>
                  </a:schemeClr>
                </a:gs>
                <a:gs pos="74000">
                  <a:schemeClr val="accent6">
                    <a:lumMod val="60000"/>
                    <a:lumOff val="40000"/>
                  </a:schemeClr>
                </a:gs>
                <a:gs pos="83000">
                  <a:schemeClr val="accent6">
                    <a:lumMod val="75000"/>
                  </a:schemeClr>
                </a:gs>
                <a:gs pos="100000">
                  <a:schemeClr val="accent6">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2190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IIW dataset</a:t>
            </a:r>
            <a:endParaRPr lang="zh-CN" altLang="en-US" sz="2400" dirty="0"/>
          </a:p>
        </p:txBody>
      </p:sp>
      <p:pic>
        <p:nvPicPr>
          <p:cNvPr id="9" name="图片 8">
            <a:extLst>
              <a:ext uri="{FF2B5EF4-FFF2-40B4-BE49-F238E27FC236}">
                <a16:creationId xmlns:a16="http://schemas.microsoft.com/office/drawing/2014/main" id="{05931577-A88F-43D0-BFF2-A84AD10E1461}"/>
              </a:ext>
            </a:extLst>
          </p:cNvPr>
          <p:cNvPicPr>
            <a:picLocks noChangeAspect="1"/>
          </p:cNvPicPr>
          <p:nvPr/>
        </p:nvPicPr>
        <p:blipFill>
          <a:blip r:embed="rId3"/>
          <a:stretch>
            <a:fillRect/>
          </a:stretch>
        </p:blipFill>
        <p:spPr>
          <a:xfrm>
            <a:off x="992556" y="1108615"/>
            <a:ext cx="6959089" cy="3340014"/>
          </a:xfrm>
          <a:prstGeom prst="rect">
            <a:avLst/>
          </a:prstGeom>
        </p:spPr>
      </p:pic>
    </p:spTree>
    <p:extLst>
      <p:ext uri="{BB962C8B-B14F-4D97-AF65-F5344CB8AC3E}">
        <p14:creationId xmlns:p14="http://schemas.microsoft.com/office/powerpoint/2010/main" val="2378667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9840D24B-CF12-4905-BA26-08417331C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765" y="2659540"/>
            <a:ext cx="2141364" cy="1422000"/>
          </a:xfrm>
          <a:prstGeom prst="rect">
            <a:avLst/>
          </a:prstGeom>
        </p:spPr>
      </p:pic>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IIW dataset</a:t>
            </a:r>
            <a:endParaRPr lang="zh-CN" altLang="en-US" sz="2400" dirty="0"/>
          </a:p>
        </p:txBody>
      </p:sp>
      <p:pic>
        <p:nvPicPr>
          <p:cNvPr id="6" name="图片 5">
            <a:extLst>
              <a:ext uri="{FF2B5EF4-FFF2-40B4-BE49-F238E27FC236}">
                <a16:creationId xmlns:a16="http://schemas.microsoft.com/office/drawing/2014/main" id="{F8D668CD-361E-407B-BB7E-4A66732F9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43" y="1151687"/>
            <a:ext cx="2138447" cy="1420063"/>
          </a:xfrm>
          <a:prstGeom prst="rect">
            <a:avLst/>
          </a:prstGeom>
        </p:spPr>
      </p:pic>
      <p:pic>
        <p:nvPicPr>
          <p:cNvPr id="10" name="图片 9">
            <a:extLst>
              <a:ext uri="{FF2B5EF4-FFF2-40B4-BE49-F238E27FC236}">
                <a16:creationId xmlns:a16="http://schemas.microsoft.com/office/drawing/2014/main" id="{C9D0DA6D-CFA4-4BBB-9FBD-B8C32B643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765" y="1151687"/>
            <a:ext cx="2138447" cy="1420063"/>
          </a:xfrm>
          <a:prstGeom prst="rect">
            <a:avLst/>
          </a:prstGeom>
        </p:spPr>
      </p:pic>
      <p:pic>
        <p:nvPicPr>
          <p:cNvPr id="12" name="图片 11">
            <a:extLst>
              <a:ext uri="{FF2B5EF4-FFF2-40B4-BE49-F238E27FC236}">
                <a16:creationId xmlns:a16="http://schemas.microsoft.com/office/drawing/2014/main" id="{81A0B5C0-A876-4FB9-95D3-32F9627DEA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527" y="1151687"/>
            <a:ext cx="2138447" cy="1420063"/>
          </a:xfrm>
          <a:prstGeom prst="rect">
            <a:avLst/>
          </a:prstGeom>
        </p:spPr>
      </p:pic>
      <p:pic>
        <p:nvPicPr>
          <p:cNvPr id="14" name="图片 13">
            <a:extLst>
              <a:ext uri="{FF2B5EF4-FFF2-40B4-BE49-F238E27FC236}">
                <a16:creationId xmlns:a16="http://schemas.microsoft.com/office/drawing/2014/main" id="{9B5F2632-90C4-4E49-A7DE-AA69CDB85B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4004" y="1151687"/>
            <a:ext cx="2138447" cy="1420063"/>
          </a:xfrm>
          <a:prstGeom prst="rect">
            <a:avLst/>
          </a:prstGeom>
        </p:spPr>
      </p:pic>
      <p:sp>
        <p:nvSpPr>
          <p:cNvPr id="19" name="文本框 18">
            <a:extLst>
              <a:ext uri="{FF2B5EF4-FFF2-40B4-BE49-F238E27FC236}">
                <a16:creationId xmlns:a16="http://schemas.microsoft.com/office/drawing/2014/main" id="{120445C7-D343-46C4-9963-3E97CA0E159E}"/>
              </a:ext>
            </a:extLst>
          </p:cNvPr>
          <p:cNvSpPr txBox="1"/>
          <p:nvPr/>
        </p:nvSpPr>
        <p:spPr>
          <a:xfrm>
            <a:off x="381000" y="4359160"/>
            <a:ext cx="9144000" cy="523220"/>
          </a:xfrm>
          <a:prstGeom prst="rect">
            <a:avLst/>
          </a:prstGeom>
          <a:noFill/>
        </p:spPr>
        <p:txBody>
          <a:bodyPr wrap="square" rtlCol="0">
            <a:spAutoFit/>
          </a:bodyPr>
          <a:lstStyle/>
          <a:p>
            <a:r>
              <a:rPr lang="en-US" altLang="zh-CN" sz="1400" dirty="0"/>
              <a:t>[4] An L1 Image Transform for Edge-Preserving Smoothing and Scene-Level Intrinsic Decomposition. SIGGRAPH 2015</a:t>
            </a:r>
          </a:p>
          <a:p>
            <a:r>
              <a:rPr lang="en-US" altLang="zh-CN" sz="1400" dirty="0"/>
              <a:t>[5] Reflectance Adaptive Filtering Improves Intrinsic Image Estimation. CVPR 2017</a:t>
            </a:r>
            <a:endParaRPr lang="zh-CN" altLang="en-US" sz="1400" dirty="0"/>
          </a:p>
        </p:txBody>
      </p:sp>
      <p:pic>
        <p:nvPicPr>
          <p:cNvPr id="17" name="图片 16">
            <a:extLst>
              <a:ext uri="{FF2B5EF4-FFF2-40B4-BE49-F238E27FC236}">
                <a16:creationId xmlns:a16="http://schemas.microsoft.com/office/drawing/2014/main" id="{D49CD0F0-CC9C-4D87-8AC9-C46FCDED0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1087" y="2659541"/>
            <a:ext cx="2141364" cy="1422000"/>
          </a:xfrm>
          <a:prstGeom prst="rect">
            <a:avLst/>
          </a:prstGeom>
        </p:spPr>
      </p:pic>
      <p:pic>
        <p:nvPicPr>
          <p:cNvPr id="21" name="图片 20">
            <a:extLst>
              <a:ext uri="{FF2B5EF4-FFF2-40B4-BE49-F238E27FC236}">
                <a16:creationId xmlns:a16="http://schemas.microsoft.com/office/drawing/2014/main" id="{675CE27D-0527-41CE-BE08-673E36DC63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7527" y="2659540"/>
            <a:ext cx="2153419" cy="1430005"/>
          </a:xfrm>
          <a:prstGeom prst="rect">
            <a:avLst/>
          </a:prstGeom>
        </p:spPr>
      </p:pic>
      <p:sp>
        <p:nvSpPr>
          <p:cNvPr id="16" name="文本框 1">
            <a:extLst>
              <a:ext uri="{FF2B5EF4-FFF2-40B4-BE49-F238E27FC236}">
                <a16:creationId xmlns:a16="http://schemas.microsoft.com/office/drawing/2014/main" id="{D8E06342-B546-46E6-91E8-5415A663BF51}"/>
              </a:ext>
            </a:extLst>
          </p:cNvPr>
          <p:cNvSpPr txBox="1"/>
          <p:nvPr/>
        </p:nvSpPr>
        <p:spPr>
          <a:xfrm>
            <a:off x="858570" y="814880"/>
            <a:ext cx="796964" cy="353943"/>
          </a:xfrm>
          <a:prstGeom prst="rect">
            <a:avLst/>
          </a:prstGeom>
          <a:noFill/>
        </p:spPr>
        <p:txBody>
          <a:bodyPr wrap="square" rtlCol="0">
            <a:spAutoFit/>
          </a:bodyPr>
          <a:lstStyle/>
          <a:p>
            <a:r>
              <a:rPr lang="en-US" altLang="zh-CN" sz="1700" dirty="0"/>
              <a:t>Input</a:t>
            </a:r>
            <a:endParaRPr lang="zh-CN" altLang="en-US" sz="1700" dirty="0"/>
          </a:p>
        </p:txBody>
      </p:sp>
      <p:sp>
        <p:nvSpPr>
          <p:cNvPr id="18" name="文本框 10">
            <a:extLst>
              <a:ext uri="{FF2B5EF4-FFF2-40B4-BE49-F238E27FC236}">
                <a16:creationId xmlns:a16="http://schemas.microsoft.com/office/drawing/2014/main" id="{E69A17AA-72EB-4CEA-A147-BA59E93C0882}"/>
              </a:ext>
            </a:extLst>
          </p:cNvPr>
          <p:cNvSpPr txBox="1"/>
          <p:nvPr/>
        </p:nvSpPr>
        <p:spPr>
          <a:xfrm>
            <a:off x="2556194" y="814880"/>
            <a:ext cx="1791149" cy="353943"/>
          </a:xfrm>
          <a:prstGeom prst="rect">
            <a:avLst/>
          </a:prstGeom>
          <a:noFill/>
        </p:spPr>
        <p:txBody>
          <a:bodyPr wrap="square" rtlCol="0">
            <a:spAutoFit/>
          </a:bodyPr>
          <a:lstStyle/>
          <a:p>
            <a:pPr algn="ctr"/>
            <a:r>
              <a:rPr lang="en-US" altLang="zh-CN" sz="1700" dirty="0"/>
              <a:t>Bi et al. 2015 [4]</a:t>
            </a:r>
            <a:endParaRPr lang="zh-CN" altLang="en-US" sz="1700" dirty="0"/>
          </a:p>
        </p:txBody>
      </p:sp>
      <p:sp>
        <p:nvSpPr>
          <p:cNvPr id="20" name="文本框 12">
            <a:extLst>
              <a:ext uri="{FF2B5EF4-FFF2-40B4-BE49-F238E27FC236}">
                <a16:creationId xmlns:a16="http://schemas.microsoft.com/office/drawing/2014/main" id="{11EB4302-497D-44EC-A83F-A2709DCB2C66}"/>
              </a:ext>
            </a:extLst>
          </p:cNvPr>
          <p:cNvSpPr txBox="1"/>
          <p:nvPr/>
        </p:nvSpPr>
        <p:spPr>
          <a:xfrm>
            <a:off x="4423813" y="799183"/>
            <a:ext cx="2599541" cy="353943"/>
          </a:xfrm>
          <a:prstGeom prst="rect">
            <a:avLst/>
          </a:prstGeom>
          <a:noFill/>
        </p:spPr>
        <p:txBody>
          <a:bodyPr wrap="square" rtlCol="0">
            <a:spAutoFit/>
          </a:bodyPr>
          <a:lstStyle/>
          <a:p>
            <a:pPr algn="ctr"/>
            <a:r>
              <a:rPr lang="en-US" altLang="zh-CN" sz="1700" dirty="0" err="1"/>
              <a:t>Nestmeyer</a:t>
            </a:r>
            <a:r>
              <a:rPr lang="en-US" altLang="zh-CN" sz="1700" dirty="0"/>
              <a:t> et al. 2017 [5]</a:t>
            </a:r>
            <a:endParaRPr lang="zh-CN" altLang="en-US" sz="1700" dirty="0"/>
          </a:p>
        </p:txBody>
      </p:sp>
      <p:sp>
        <p:nvSpPr>
          <p:cNvPr id="22" name="文本框 14">
            <a:extLst>
              <a:ext uri="{FF2B5EF4-FFF2-40B4-BE49-F238E27FC236}">
                <a16:creationId xmlns:a16="http://schemas.microsoft.com/office/drawing/2014/main" id="{DC0DAB53-EBBA-477B-9DB2-02E0134CA353}"/>
              </a:ext>
            </a:extLst>
          </p:cNvPr>
          <p:cNvSpPr txBox="1"/>
          <p:nvPr/>
        </p:nvSpPr>
        <p:spPr>
          <a:xfrm>
            <a:off x="6957425" y="792823"/>
            <a:ext cx="1816461" cy="353943"/>
          </a:xfrm>
          <a:prstGeom prst="rect">
            <a:avLst/>
          </a:prstGeom>
          <a:noFill/>
        </p:spPr>
        <p:txBody>
          <a:bodyPr wrap="square" rtlCol="0">
            <a:spAutoFit/>
          </a:bodyPr>
          <a:lstStyle/>
          <a:p>
            <a:pPr algn="ctr"/>
            <a:r>
              <a:rPr lang="en-US" altLang="zh-CN" sz="1700" b="1" i="1" dirty="0"/>
              <a:t>Ours</a:t>
            </a:r>
            <a:endParaRPr lang="zh-CN" altLang="en-US" sz="1700" b="1" i="1" dirty="0"/>
          </a:p>
        </p:txBody>
      </p:sp>
    </p:spTree>
    <p:extLst>
      <p:ext uri="{BB962C8B-B14F-4D97-AF65-F5344CB8AC3E}">
        <p14:creationId xmlns:p14="http://schemas.microsoft.com/office/powerpoint/2010/main" val="2225592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1">
            <a:extLst>
              <a:ext uri="{FF2B5EF4-FFF2-40B4-BE49-F238E27FC236}">
                <a16:creationId xmlns:a16="http://schemas.microsoft.com/office/drawing/2014/main" id="{B61F5D12-EE8D-4929-9214-0B69860F908A}"/>
              </a:ext>
            </a:extLst>
          </p:cNvPr>
          <p:cNvSpPr txBox="1"/>
          <p:nvPr/>
        </p:nvSpPr>
        <p:spPr>
          <a:xfrm>
            <a:off x="858570" y="814880"/>
            <a:ext cx="796964" cy="353943"/>
          </a:xfrm>
          <a:prstGeom prst="rect">
            <a:avLst/>
          </a:prstGeom>
          <a:noFill/>
        </p:spPr>
        <p:txBody>
          <a:bodyPr wrap="square" rtlCol="0">
            <a:spAutoFit/>
          </a:bodyPr>
          <a:lstStyle/>
          <a:p>
            <a:r>
              <a:rPr lang="en-US" altLang="zh-CN" sz="1700" dirty="0"/>
              <a:t>Input</a:t>
            </a:r>
            <a:endParaRPr lang="zh-CN" altLang="en-US" sz="1700" dirty="0"/>
          </a:p>
        </p:txBody>
      </p:sp>
      <p:sp>
        <p:nvSpPr>
          <p:cNvPr id="26" name="文本框 10">
            <a:extLst>
              <a:ext uri="{FF2B5EF4-FFF2-40B4-BE49-F238E27FC236}">
                <a16:creationId xmlns:a16="http://schemas.microsoft.com/office/drawing/2014/main" id="{7FC0A54C-CD49-48DD-85F4-C03208082F1C}"/>
              </a:ext>
            </a:extLst>
          </p:cNvPr>
          <p:cNvSpPr txBox="1"/>
          <p:nvPr/>
        </p:nvSpPr>
        <p:spPr>
          <a:xfrm>
            <a:off x="2556194" y="814880"/>
            <a:ext cx="1791149" cy="353943"/>
          </a:xfrm>
          <a:prstGeom prst="rect">
            <a:avLst/>
          </a:prstGeom>
          <a:noFill/>
        </p:spPr>
        <p:txBody>
          <a:bodyPr wrap="square" rtlCol="0">
            <a:spAutoFit/>
          </a:bodyPr>
          <a:lstStyle/>
          <a:p>
            <a:pPr algn="ctr"/>
            <a:r>
              <a:rPr lang="en-US" altLang="zh-CN" sz="1700" dirty="0"/>
              <a:t>Bi et al. 2015 [4]</a:t>
            </a:r>
            <a:endParaRPr lang="zh-CN" altLang="en-US" sz="1700" dirty="0"/>
          </a:p>
        </p:txBody>
      </p:sp>
      <p:sp>
        <p:nvSpPr>
          <p:cNvPr id="27" name="文本框 12">
            <a:extLst>
              <a:ext uri="{FF2B5EF4-FFF2-40B4-BE49-F238E27FC236}">
                <a16:creationId xmlns:a16="http://schemas.microsoft.com/office/drawing/2014/main" id="{159FA1DF-19EB-4E99-A183-F2E1E3268296}"/>
              </a:ext>
            </a:extLst>
          </p:cNvPr>
          <p:cNvSpPr txBox="1"/>
          <p:nvPr/>
        </p:nvSpPr>
        <p:spPr>
          <a:xfrm>
            <a:off x="4423813" y="799183"/>
            <a:ext cx="2599541" cy="353943"/>
          </a:xfrm>
          <a:prstGeom prst="rect">
            <a:avLst/>
          </a:prstGeom>
          <a:noFill/>
        </p:spPr>
        <p:txBody>
          <a:bodyPr wrap="square" rtlCol="0">
            <a:spAutoFit/>
          </a:bodyPr>
          <a:lstStyle/>
          <a:p>
            <a:pPr algn="ctr"/>
            <a:r>
              <a:rPr lang="en-US" altLang="zh-CN" sz="1700" dirty="0" err="1"/>
              <a:t>Nestmeyer</a:t>
            </a:r>
            <a:r>
              <a:rPr lang="en-US" altLang="zh-CN" sz="1700" dirty="0"/>
              <a:t> et al. 2017 [5]</a:t>
            </a:r>
            <a:endParaRPr lang="zh-CN" altLang="en-US" sz="1700" dirty="0"/>
          </a:p>
        </p:txBody>
      </p:sp>
      <p:sp>
        <p:nvSpPr>
          <p:cNvPr id="28" name="文本框 14">
            <a:extLst>
              <a:ext uri="{FF2B5EF4-FFF2-40B4-BE49-F238E27FC236}">
                <a16:creationId xmlns:a16="http://schemas.microsoft.com/office/drawing/2014/main" id="{CE8E6630-B01B-4639-A0CE-2E1A8C03C243}"/>
              </a:ext>
            </a:extLst>
          </p:cNvPr>
          <p:cNvSpPr txBox="1"/>
          <p:nvPr/>
        </p:nvSpPr>
        <p:spPr>
          <a:xfrm>
            <a:off x="6957425" y="792823"/>
            <a:ext cx="1816461" cy="353943"/>
          </a:xfrm>
          <a:prstGeom prst="rect">
            <a:avLst/>
          </a:prstGeom>
          <a:noFill/>
        </p:spPr>
        <p:txBody>
          <a:bodyPr wrap="square" rtlCol="0">
            <a:spAutoFit/>
          </a:bodyPr>
          <a:lstStyle/>
          <a:p>
            <a:pPr algn="ctr"/>
            <a:r>
              <a:rPr lang="en-US" altLang="zh-CN" sz="1700" b="1" i="1" dirty="0"/>
              <a:t>Ours</a:t>
            </a:r>
            <a:endParaRPr lang="zh-CN" altLang="en-US" sz="1700" b="1" i="1" dirty="0"/>
          </a:p>
        </p:txBody>
      </p:sp>
      <p:pic>
        <p:nvPicPr>
          <p:cNvPr id="23" name="图片 22">
            <a:extLst>
              <a:ext uri="{FF2B5EF4-FFF2-40B4-BE49-F238E27FC236}">
                <a16:creationId xmlns:a16="http://schemas.microsoft.com/office/drawing/2014/main" id="{9840D24B-CF12-4905-BA26-08417331C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765" y="2659540"/>
            <a:ext cx="2141364" cy="1422000"/>
          </a:xfrm>
          <a:prstGeom prst="rect">
            <a:avLst/>
          </a:prstGeom>
        </p:spPr>
      </p:pic>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IIW dataset</a:t>
            </a:r>
            <a:endParaRPr lang="zh-CN" altLang="en-US" sz="2400" dirty="0"/>
          </a:p>
        </p:txBody>
      </p:sp>
      <p:pic>
        <p:nvPicPr>
          <p:cNvPr id="6" name="图片 5">
            <a:extLst>
              <a:ext uri="{FF2B5EF4-FFF2-40B4-BE49-F238E27FC236}">
                <a16:creationId xmlns:a16="http://schemas.microsoft.com/office/drawing/2014/main" id="{F8D668CD-361E-407B-BB7E-4A66732F9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43" y="1151687"/>
            <a:ext cx="2138447" cy="1420063"/>
          </a:xfrm>
          <a:prstGeom prst="rect">
            <a:avLst/>
          </a:prstGeom>
        </p:spPr>
      </p:pic>
      <p:pic>
        <p:nvPicPr>
          <p:cNvPr id="10" name="图片 9">
            <a:extLst>
              <a:ext uri="{FF2B5EF4-FFF2-40B4-BE49-F238E27FC236}">
                <a16:creationId xmlns:a16="http://schemas.microsoft.com/office/drawing/2014/main" id="{C9D0DA6D-CFA4-4BBB-9FBD-B8C32B643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765" y="1151687"/>
            <a:ext cx="2138447" cy="1420063"/>
          </a:xfrm>
          <a:prstGeom prst="rect">
            <a:avLst/>
          </a:prstGeom>
        </p:spPr>
      </p:pic>
      <p:pic>
        <p:nvPicPr>
          <p:cNvPr id="12" name="图片 11">
            <a:extLst>
              <a:ext uri="{FF2B5EF4-FFF2-40B4-BE49-F238E27FC236}">
                <a16:creationId xmlns:a16="http://schemas.microsoft.com/office/drawing/2014/main" id="{81A0B5C0-A876-4FB9-95D3-32F9627DEA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527" y="1151687"/>
            <a:ext cx="2138447" cy="1420062"/>
          </a:xfrm>
          <a:prstGeom prst="rect">
            <a:avLst/>
          </a:prstGeom>
        </p:spPr>
      </p:pic>
      <p:pic>
        <p:nvPicPr>
          <p:cNvPr id="14" name="图片 13">
            <a:extLst>
              <a:ext uri="{FF2B5EF4-FFF2-40B4-BE49-F238E27FC236}">
                <a16:creationId xmlns:a16="http://schemas.microsoft.com/office/drawing/2014/main" id="{9B5F2632-90C4-4E49-A7DE-AA69CDB85B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4004" y="1151687"/>
            <a:ext cx="2138447" cy="1420062"/>
          </a:xfrm>
          <a:prstGeom prst="rect">
            <a:avLst/>
          </a:prstGeom>
        </p:spPr>
      </p:pic>
      <p:sp>
        <p:nvSpPr>
          <p:cNvPr id="19" name="文本框 18">
            <a:extLst>
              <a:ext uri="{FF2B5EF4-FFF2-40B4-BE49-F238E27FC236}">
                <a16:creationId xmlns:a16="http://schemas.microsoft.com/office/drawing/2014/main" id="{120445C7-D343-46C4-9963-3E97CA0E159E}"/>
              </a:ext>
            </a:extLst>
          </p:cNvPr>
          <p:cNvSpPr txBox="1"/>
          <p:nvPr/>
        </p:nvSpPr>
        <p:spPr>
          <a:xfrm>
            <a:off x="381000" y="4359160"/>
            <a:ext cx="9144000" cy="523220"/>
          </a:xfrm>
          <a:prstGeom prst="rect">
            <a:avLst/>
          </a:prstGeom>
          <a:noFill/>
        </p:spPr>
        <p:txBody>
          <a:bodyPr wrap="square" rtlCol="0">
            <a:spAutoFit/>
          </a:bodyPr>
          <a:lstStyle/>
          <a:p>
            <a:r>
              <a:rPr lang="en-US" altLang="zh-CN" sz="1400" dirty="0"/>
              <a:t>[4] An L1 Image Transform for Edge-Preserving Smoothing and Scene-Level Intrinsic Decomposition. SIGGRAPH 2015</a:t>
            </a:r>
          </a:p>
          <a:p>
            <a:r>
              <a:rPr lang="en-US" altLang="zh-CN" sz="1400" dirty="0"/>
              <a:t>[5] Reflectance Adaptive Filtering Improves Intrinsic Image Estimation. CVPR 2017</a:t>
            </a:r>
            <a:endParaRPr lang="zh-CN" altLang="en-US" sz="1400" dirty="0"/>
          </a:p>
        </p:txBody>
      </p:sp>
      <p:pic>
        <p:nvPicPr>
          <p:cNvPr id="17" name="图片 16">
            <a:extLst>
              <a:ext uri="{FF2B5EF4-FFF2-40B4-BE49-F238E27FC236}">
                <a16:creationId xmlns:a16="http://schemas.microsoft.com/office/drawing/2014/main" id="{D49CD0F0-CC9C-4D87-8AC9-C46FCDED0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1087" y="2659541"/>
            <a:ext cx="2141364" cy="1422000"/>
          </a:xfrm>
          <a:prstGeom prst="rect">
            <a:avLst/>
          </a:prstGeom>
        </p:spPr>
      </p:pic>
      <p:pic>
        <p:nvPicPr>
          <p:cNvPr id="21" name="图片 20">
            <a:extLst>
              <a:ext uri="{FF2B5EF4-FFF2-40B4-BE49-F238E27FC236}">
                <a16:creationId xmlns:a16="http://schemas.microsoft.com/office/drawing/2014/main" id="{675CE27D-0527-41CE-BE08-673E36DC63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7527" y="2659540"/>
            <a:ext cx="2153419" cy="1430005"/>
          </a:xfrm>
          <a:prstGeom prst="rect">
            <a:avLst/>
          </a:prstGeom>
        </p:spPr>
      </p:pic>
      <p:pic>
        <p:nvPicPr>
          <p:cNvPr id="5" name="图片 4">
            <a:extLst>
              <a:ext uri="{FF2B5EF4-FFF2-40B4-BE49-F238E27FC236}">
                <a16:creationId xmlns:a16="http://schemas.microsoft.com/office/drawing/2014/main" id="{2F1ACBAC-DEFC-4D0E-9B1C-F3310060A5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2999" y="698311"/>
            <a:ext cx="726305" cy="984820"/>
          </a:xfrm>
          <a:prstGeom prst="rect">
            <a:avLst/>
          </a:prstGeom>
          <a:ln w="25400">
            <a:solidFill>
              <a:srgbClr val="FFFF00"/>
            </a:solidFill>
          </a:ln>
        </p:spPr>
      </p:pic>
      <p:pic>
        <p:nvPicPr>
          <p:cNvPr id="8" name="图片 7">
            <a:extLst>
              <a:ext uri="{FF2B5EF4-FFF2-40B4-BE49-F238E27FC236}">
                <a16:creationId xmlns:a16="http://schemas.microsoft.com/office/drawing/2014/main" id="{681408CE-D3EF-4000-8B11-B840A5396B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4272" y="698311"/>
            <a:ext cx="726305" cy="984820"/>
          </a:xfrm>
          <a:prstGeom prst="rect">
            <a:avLst/>
          </a:prstGeom>
          <a:ln w="25400">
            <a:solidFill>
              <a:srgbClr val="FFFF00"/>
            </a:solidFill>
          </a:ln>
        </p:spPr>
      </p:pic>
    </p:spTree>
    <p:extLst>
      <p:ext uri="{BB962C8B-B14F-4D97-AF65-F5344CB8AC3E}">
        <p14:creationId xmlns:p14="http://schemas.microsoft.com/office/powerpoint/2010/main" val="1895709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1">
            <a:extLst>
              <a:ext uri="{FF2B5EF4-FFF2-40B4-BE49-F238E27FC236}">
                <a16:creationId xmlns:a16="http://schemas.microsoft.com/office/drawing/2014/main" id="{D1A4D1E4-B0DC-4047-80D3-C704BEFE7F80}"/>
              </a:ext>
            </a:extLst>
          </p:cNvPr>
          <p:cNvSpPr txBox="1"/>
          <p:nvPr/>
        </p:nvSpPr>
        <p:spPr>
          <a:xfrm>
            <a:off x="858570" y="814880"/>
            <a:ext cx="796964" cy="353943"/>
          </a:xfrm>
          <a:prstGeom prst="rect">
            <a:avLst/>
          </a:prstGeom>
          <a:noFill/>
        </p:spPr>
        <p:txBody>
          <a:bodyPr wrap="square" rtlCol="0">
            <a:spAutoFit/>
          </a:bodyPr>
          <a:lstStyle/>
          <a:p>
            <a:r>
              <a:rPr lang="en-US" altLang="zh-CN" sz="1700" dirty="0"/>
              <a:t>Input</a:t>
            </a:r>
            <a:endParaRPr lang="zh-CN" altLang="en-US" sz="1700" dirty="0"/>
          </a:p>
        </p:txBody>
      </p:sp>
      <p:sp>
        <p:nvSpPr>
          <p:cNvPr id="26" name="文本框 10">
            <a:extLst>
              <a:ext uri="{FF2B5EF4-FFF2-40B4-BE49-F238E27FC236}">
                <a16:creationId xmlns:a16="http://schemas.microsoft.com/office/drawing/2014/main" id="{CF185CCE-7671-44B5-95BC-DC2D10178553}"/>
              </a:ext>
            </a:extLst>
          </p:cNvPr>
          <p:cNvSpPr txBox="1"/>
          <p:nvPr/>
        </p:nvSpPr>
        <p:spPr>
          <a:xfrm>
            <a:off x="2556194" y="814880"/>
            <a:ext cx="1791149" cy="353943"/>
          </a:xfrm>
          <a:prstGeom prst="rect">
            <a:avLst/>
          </a:prstGeom>
          <a:noFill/>
        </p:spPr>
        <p:txBody>
          <a:bodyPr wrap="square" rtlCol="0">
            <a:spAutoFit/>
          </a:bodyPr>
          <a:lstStyle/>
          <a:p>
            <a:pPr algn="ctr"/>
            <a:r>
              <a:rPr lang="en-US" altLang="zh-CN" sz="1700" dirty="0"/>
              <a:t>Bi et al. 2015 [4]</a:t>
            </a:r>
            <a:endParaRPr lang="zh-CN" altLang="en-US" sz="1700" dirty="0"/>
          </a:p>
        </p:txBody>
      </p:sp>
      <p:sp>
        <p:nvSpPr>
          <p:cNvPr id="27" name="文本框 12">
            <a:extLst>
              <a:ext uri="{FF2B5EF4-FFF2-40B4-BE49-F238E27FC236}">
                <a16:creationId xmlns:a16="http://schemas.microsoft.com/office/drawing/2014/main" id="{3D539E78-397C-4165-9C76-4F9FB30AB92F}"/>
              </a:ext>
            </a:extLst>
          </p:cNvPr>
          <p:cNvSpPr txBox="1"/>
          <p:nvPr/>
        </p:nvSpPr>
        <p:spPr>
          <a:xfrm>
            <a:off x="4423813" y="799183"/>
            <a:ext cx="2599541" cy="353943"/>
          </a:xfrm>
          <a:prstGeom prst="rect">
            <a:avLst/>
          </a:prstGeom>
          <a:noFill/>
        </p:spPr>
        <p:txBody>
          <a:bodyPr wrap="square" rtlCol="0">
            <a:spAutoFit/>
          </a:bodyPr>
          <a:lstStyle/>
          <a:p>
            <a:pPr algn="ctr"/>
            <a:r>
              <a:rPr lang="en-US" altLang="zh-CN" sz="1700" dirty="0" err="1"/>
              <a:t>Nestmeyer</a:t>
            </a:r>
            <a:r>
              <a:rPr lang="en-US" altLang="zh-CN" sz="1700" dirty="0"/>
              <a:t> et al. 2017 [5]</a:t>
            </a:r>
            <a:endParaRPr lang="zh-CN" altLang="en-US" sz="1700" dirty="0"/>
          </a:p>
        </p:txBody>
      </p:sp>
      <p:sp>
        <p:nvSpPr>
          <p:cNvPr id="28" name="文本框 14">
            <a:extLst>
              <a:ext uri="{FF2B5EF4-FFF2-40B4-BE49-F238E27FC236}">
                <a16:creationId xmlns:a16="http://schemas.microsoft.com/office/drawing/2014/main" id="{25A0B860-C0FF-467F-9509-3F19AA421519}"/>
              </a:ext>
            </a:extLst>
          </p:cNvPr>
          <p:cNvSpPr txBox="1"/>
          <p:nvPr/>
        </p:nvSpPr>
        <p:spPr>
          <a:xfrm>
            <a:off x="6957425" y="792823"/>
            <a:ext cx="1816461" cy="353943"/>
          </a:xfrm>
          <a:prstGeom prst="rect">
            <a:avLst/>
          </a:prstGeom>
          <a:noFill/>
        </p:spPr>
        <p:txBody>
          <a:bodyPr wrap="square" rtlCol="0">
            <a:spAutoFit/>
          </a:bodyPr>
          <a:lstStyle/>
          <a:p>
            <a:pPr algn="ctr"/>
            <a:r>
              <a:rPr lang="en-US" altLang="zh-CN" sz="1700" b="1" i="1" dirty="0"/>
              <a:t>Ours</a:t>
            </a:r>
            <a:endParaRPr lang="zh-CN" altLang="en-US" sz="1700" b="1" i="1" dirty="0"/>
          </a:p>
        </p:txBody>
      </p:sp>
      <p:pic>
        <p:nvPicPr>
          <p:cNvPr id="23" name="图片 22">
            <a:extLst>
              <a:ext uri="{FF2B5EF4-FFF2-40B4-BE49-F238E27FC236}">
                <a16:creationId xmlns:a16="http://schemas.microsoft.com/office/drawing/2014/main" id="{9840D24B-CF12-4905-BA26-08417331C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765" y="2659540"/>
            <a:ext cx="2141364" cy="1422000"/>
          </a:xfrm>
          <a:prstGeom prst="rect">
            <a:avLst/>
          </a:prstGeom>
        </p:spPr>
      </p:pic>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IIW dataset</a:t>
            </a:r>
            <a:endParaRPr lang="zh-CN" altLang="en-US" sz="2400" dirty="0"/>
          </a:p>
        </p:txBody>
      </p:sp>
      <p:pic>
        <p:nvPicPr>
          <p:cNvPr id="6" name="图片 5">
            <a:extLst>
              <a:ext uri="{FF2B5EF4-FFF2-40B4-BE49-F238E27FC236}">
                <a16:creationId xmlns:a16="http://schemas.microsoft.com/office/drawing/2014/main" id="{F8D668CD-361E-407B-BB7E-4A66732F9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43" y="1151687"/>
            <a:ext cx="2138447" cy="1420063"/>
          </a:xfrm>
          <a:prstGeom prst="rect">
            <a:avLst/>
          </a:prstGeom>
        </p:spPr>
      </p:pic>
      <p:pic>
        <p:nvPicPr>
          <p:cNvPr id="10" name="图片 9">
            <a:extLst>
              <a:ext uri="{FF2B5EF4-FFF2-40B4-BE49-F238E27FC236}">
                <a16:creationId xmlns:a16="http://schemas.microsoft.com/office/drawing/2014/main" id="{C9D0DA6D-CFA4-4BBB-9FBD-B8C32B643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765" y="1151687"/>
            <a:ext cx="2138447" cy="1420062"/>
          </a:xfrm>
          <a:prstGeom prst="rect">
            <a:avLst/>
          </a:prstGeom>
        </p:spPr>
      </p:pic>
      <p:pic>
        <p:nvPicPr>
          <p:cNvPr id="12" name="图片 11">
            <a:extLst>
              <a:ext uri="{FF2B5EF4-FFF2-40B4-BE49-F238E27FC236}">
                <a16:creationId xmlns:a16="http://schemas.microsoft.com/office/drawing/2014/main" id="{81A0B5C0-A876-4FB9-95D3-32F9627DEA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527" y="1151687"/>
            <a:ext cx="2138447" cy="1420062"/>
          </a:xfrm>
          <a:prstGeom prst="rect">
            <a:avLst/>
          </a:prstGeom>
        </p:spPr>
      </p:pic>
      <p:pic>
        <p:nvPicPr>
          <p:cNvPr id="14" name="图片 13">
            <a:extLst>
              <a:ext uri="{FF2B5EF4-FFF2-40B4-BE49-F238E27FC236}">
                <a16:creationId xmlns:a16="http://schemas.microsoft.com/office/drawing/2014/main" id="{9B5F2632-90C4-4E49-A7DE-AA69CDB85B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4004" y="1151687"/>
            <a:ext cx="2138447" cy="1420063"/>
          </a:xfrm>
          <a:prstGeom prst="rect">
            <a:avLst/>
          </a:prstGeom>
        </p:spPr>
      </p:pic>
      <p:sp>
        <p:nvSpPr>
          <p:cNvPr id="19" name="文本框 18">
            <a:extLst>
              <a:ext uri="{FF2B5EF4-FFF2-40B4-BE49-F238E27FC236}">
                <a16:creationId xmlns:a16="http://schemas.microsoft.com/office/drawing/2014/main" id="{120445C7-D343-46C4-9963-3E97CA0E159E}"/>
              </a:ext>
            </a:extLst>
          </p:cNvPr>
          <p:cNvSpPr txBox="1"/>
          <p:nvPr/>
        </p:nvSpPr>
        <p:spPr>
          <a:xfrm>
            <a:off x="381000" y="4359160"/>
            <a:ext cx="9144000" cy="523220"/>
          </a:xfrm>
          <a:prstGeom prst="rect">
            <a:avLst/>
          </a:prstGeom>
          <a:noFill/>
        </p:spPr>
        <p:txBody>
          <a:bodyPr wrap="square" rtlCol="0">
            <a:spAutoFit/>
          </a:bodyPr>
          <a:lstStyle/>
          <a:p>
            <a:r>
              <a:rPr lang="en-US" altLang="zh-CN" sz="1400" dirty="0"/>
              <a:t>[4] An L1 Image Transform for Edge-Preserving Smoothing and Scene-Level Intrinsic Decomposition. SIGGRAPH 2015</a:t>
            </a:r>
          </a:p>
          <a:p>
            <a:r>
              <a:rPr lang="en-US" altLang="zh-CN" sz="1400" dirty="0"/>
              <a:t>[5] Reflectance Adaptive Filtering Improves Intrinsic Image Estimation. CVPR 2017</a:t>
            </a:r>
            <a:endParaRPr lang="zh-CN" altLang="en-US" sz="1400" dirty="0"/>
          </a:p>
        </p:txBody>
      </p:sp>
      <p:pic>
        <p:nvPicPr>
          <p:cNvPr id="17" name="图片 16">
            <a:extLst>
              <a:ext uri="{FF2B5EF4-FFF2-40B4-BE49-F238E27FC236}">
                <a16:creationId xmlns:a16="http://schemas.microsoft.com/office/drawing/2014/main" id="{D49CD0F0-CC9C-4D87-8AC9-C46FCDED0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1087" y="2659541"/>
            <a:ext cx="2141364" cy="1422000"/>
          </a:xfrm>
          <a:prstGeom prst="rect">
            <a:avLst/>
          </a:prstGeom>
        </p:spPr>
      </p:pic>
      <p:pic>
        <p:nvPicPr>
          <p:cNvPr id="21" name="图片 20">
            <a:extLst>
              <a:ext uri="{FF2B5EF4-FFF2-40B4-BE49-F238E27FC236}">
                <a16:creationId xmlns:a16="http://schemas.microsoft.com/office/drawing/2014/main" id="{675CE27D-0527-41CE-BE08-673E36DC63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7527" y="2659540"/>
            <a:ext cx="2153419" cy="1430005"/>
          </a:xfrm>
          <a:prstGeom prst="rect">
            <a:avLst/>
          </a:prstGeom>
        </p:spPr>
      </p:pic>
      <p:pic>
        <p:nvPicPr>
          <p:cNvPr id="5" name="图片 4">
            <a:extLst>
              <a:ext uri="{FF2B5EF4-FFF2-40B4-BE49-F238E27FC236}">
                <a16:creationId xmlns:a16="http://schemas.microsoft.com/office/drawing/2014/main" id="{81B2080F-FBBA-4050-BF9B-911FC93DC8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1962" y="698312"/>
            <a:ext cx="801620" cy="979758"/>
          </a:xfrm>
          <a:prstGeom prst="rect">
            <a:avLst/>
          </a:prstGeom>
          <a:ln w="25400">
            <a:solidFill>
              <a:srgbClr val="FFFF00"/>
            </a:solidFill>
          </a:ln>
        </p:spPr>
      </p:pic>
      <p:pic>
        <p:nvPicPr>
          <p:cNvPr id="8" name="图片 7">
            <a:extLst>
              <a:ext uri="{FF2B5EF4-FFF2-40B4-BE49-F238E27FC236}">
                <a16:creationId xmlns:a16="http://schemas.microsoft.com/office/drawing/2014/main" id="{4610D069-3364-4F11-B496-378EAAC09D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5201" y="698312"/>
            <a:ext cx="801620" cy="979758"/>
          </a:xfrm>
          <a:prstGeom prst="rect">
            <a:avLst/>
          </a:prstGeom>
          <a:ln w="25400">
            <a:solidFill>
              <a:srgbClr val="FFFF00"/>
            </a:solidFill>
          </a:ln>
        </p:spPr>
      </p:pic>
    </p:spTree>
    <p:extLst>
      <p:ext uri="{BB962C8B-B14F-4D97-AF65-F5344CB8AC3E}">
        <p14:creationId xmlns:p14="http://schemas.microsoft.com/office/powerpoint/2010/main" val="2787458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607DE8-9F2E-4347-AE8A-57B8C8D9F07E}"/>
              </a:ext>
            </a:extLst>
          </p:cNvPr>
          <p:cNvSpPr txBox="1"/>
          <p:nvPr/>
        </p:nvSpPr>
        <p:spPr>
          <a:xfrm flipH="1">
            <a:off x="237105" y="148856"/>
            <a:ext cx="5135881" cy="461665"/>
          </a:xfrm>
          <a:prstGeom prst="rect">
            <a:avLst/>
          </a:prstGeom>
          <a:noFill/>
        </p:spPr>
        <p:txBody>
          <a:bodyPr wrap="square" rtlCol="0">
            <a:spAutoFit/>
          </a:bodyPr>
          <a:lstStyle/>
          <a:p>
            <a:r>
              <a:rPr lang="en-US" altLang="zh-CN" sz="2400" dirty="0"/>
              <a:t>Problem definition</a:t>
            </a:r>
            <a:endParaRPr lang="zh-CN" altLang="en-US" sz="2400" dirty="0"/>
          </a:p>
        </p:txBody>
      </p:sp>
      <p:pic>
        <p:nvPicPr>
          <p:cNvPr id="3" name="图片 2">
            <a:extLst>
              <a:ext uri="{FF2B5EF4-FFF2-40B4-BE49-F238E27FC236}">
                <a16:creationId xmlns:a16="http://schemas.microsoft.com/office/drawing/2014/main" id="{E3B678D4-3559-47A5-A5F3-8EE018259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584" y="2841541"/>
            <a:ext cx="2097334" cy="1350215"/>
          </a:xfrm>
          <a:prstGeom prst="rect">
            <a:avLst/>
          </a:prstGeom>
        </p:spPr>
      </p:pic>
      <p:pic>
        <p:nvPicPr>
          <p:cNvPr id="6" name="图片 5">
            <a:extLst>
              <a:ext uri="{FF2B5EF4-FFF2-40B4-BE49-F238E27FC236}">
                <a16:creationId xmlns:a16="http://schemas.microsoft.com/office/drawing/2014/main" id="{D0E7D0C5-64F7-4A1A-BD02-D70701239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028" y="875770"/>
            <a:ext cx="2097000" cy="1350000"/>
          </a:xfrm>
          <a:prstGeom prst="rect">
            <a:avLst/>
          </a:prstGeom>
        </p:spPr>
      </p:pic>
      <p:pic>
        <p:nvPicPr>
          <p:cNvPr id="9" name="图片 8">
            <a:extLst>
              <a:ext uri="{FF2B5EF4-FFF2-40B4-BE49-F238E27FC236}">
                <a16:creationId xmlns:a16="http://schemas.microsoft.com/office/drawing/2014/main" id="{99ECBD2E-1321-4D7F-8D9C-EBDC50EDF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3563" y="2841543"/>
            <a:ext cx="2097334" cy="1350215"/>
          </a:xfrm>
          <a:prstGeom prst="rect">
            <a:avLst/>
          </a:prstGeom>
        </p:spPr>
      </p:pic>
      <p:sp>
        <p:nvSpPr>
          <p:cNvPr id="12" name="文本框 11">
            <a:extLst>
              <a:ext uri="{FF2B5EF4-FFF2-40B4-BE49-F238E27FC236}">
                <a16:creationId xmlns:a16="http://schemas.microsoft.com/office/drawing/2014/main" id="{8F1F2D56-581D-4829-9812-D749F9EB7EA5}"/>
              </a:ext>
            </a:extLst>
          </p:cNvPr>
          <p:cNvSpPr txBox="1"/>
          <p:nvPr/>
        </p:nvSpPr>
        <p:spPr>
          <a:xfrm>
            <a:off x="4930574" y="4216811"/>
            <a:ext cx="1157354" cy="338554"/>
          </a:xfrm>
          <a:prstGeom prst="rect">
            <a:avLst/>
          </a:prstGeom>
          <a:noFill/>
        </p:spPr>
        <p:txBody>
          <a:bodyPr wrap="square" rtlCol="0">
            <a:spAutoFit/>
          </a:bodyPr>
          <a:lstStyle/>
          <a:p>
            <a:pPr algn="ctr"/>
            <a:r>
              <a:rPr lang="en-US" altLang="zh-CN" sz="1600" dirty="0"/>
              <a:t>Shading</a:t>
            </a:r>
            <a:endParaRPr lang="zh-CN" altLang="en-US" sz="1200" dirty="0"/>
          </a:p>
        </p:txBody>
      </p:sp>
      <p:sp>
        <p:nvSpPr>
          <p:cNvPr id="14" name="弧形 13">
            <a:extLst>
              <a:ext uri="{FF2B5EF4-FFF2-40B4-BE49-F238E27FC236}">
                <a16:creationId xmlns:a16="http://schemas.microsoft.com/office/drawing/2014/main" id="{FF67FBC9-DF9C-450A-9DF0-9A4F160EE8DD}"/>
              </a:ext>
            </a:extLst>
          </p:cNvPr>
          <p:cNvSpPr/>
          <p:nvPr/>
        </p:nvSpPr>
        <p:spPr>
          <a:xfrm>
            <a:off x="4488679" y="1958341"/>
            <a:ext cx="1658741" cy="1782762"/>
          </a:xfrm>
          <a:prstGeom prst="arc">
            <a:avLst>
              <a:gd name="adj1" fmla="val 16361153"/>
              <a:gd name="adj2" fmla="val 2145561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34968916-25CB-4A7C-85A8-3EBE36362DAA}"/>
              </a:ext>
            </a:extLst>
          </p:cNvPr>
          <p:cNvSpPr/>
          <p:nvPr/>
        </p:nvSpPr>
        <p:spPr>
          <a:xfrm>
            <a:off x="4014372" y="3279437"/>
            <a:ext cx="510356" cy="461665"/>
          </a:xfrm>
          <a:prstGeom prst="rect">
            <a:avLst/>
          </a:prstGeom>
        </p:spPr>
        <p:txBody>
          <a:bodyPr wrap="square">
            <a:spAutoFit/>
          </a:bodyPr>
          <a:lstStyle/>
          <a:p>
            <a:pPr algn="ctr"/>
            <a:r>
              <a:rPr lang="en-US" altLang="zh-CN" sz="2400" b="1" dirty="0">
                <a:latin typeface="DaunPenh" panose="01010101010101010101" pitchFamily="2" charset="0"/>
                <a:cs typeface="DaunPenh" panose="01010101010101010101" pitchFamily="2" charset="0"/>
              </a:rPr>
              <a:t>⊙</a:t>
            </a:r>
            <a:endParaRPr lang="zh-CN" altLang="en-US" sz="2400" dirty="0"/>
          </a:p>
        </p:txBody>
      </p:sp>
      <p:sp>
        <p:nvSpPr>
          <p:cNvPr id="18" name="弧形 17">
            <a:extLst>
              <a:ext uri="{FF2B5EF4-FFF2-40B4-BE49-F238E27FC236}">
                <a16:creationId xmlns:a16="http://schemas.microsoft.com/office/drawing/2014/main" id="{389BA3B1-4F72-4A41-9E8F-18AC187282A0}"/>
              </a:ext>
            </a:extLst>
          </p:cNvPr>
          <p:cNvSpPr/>
          <p:nvPr/>
        </p:nvSpPr>
        <p:spPr>
          <a:xfrm flipH="1">
            <a:off x="2412156" y="1958341"/>
            <a:ext cx="1658741" cy="1782762"/>
          </a:xfrm>
          <a:prstGeom prst="arc">
            <a:avLst>
              <a:gd name="adj1" fmla="val 16361153"/>
              <a:gd name="adj2" fmla="val 2145561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F62E2271-9A49-41FD-B230-ED4C79568E16}"/>
              </a:ext>
            </a:extLst>
          </p:cNvPr>
          <p:cNvSpPr txBox="1"/>
          <p:nvPr/>
        </p:nvSpPr>
        <p:spPr>
          <a:xfrm>
            <a:off x="3761316" y="2271724"/>
            <a:ext cx="1016468" cy="338554"/>
          </a:xfrm>
          <a:prstGeom prst="rect">
            <a:avLst/>
          </a:prstGeom>
          <a:noFill/>
        </p:spPr>
        <p:txBody>
          <a:bodyPr wrap="square" rtlCol="0">
            <a:spAutoFit/>
          </a:bodyPr>
          <a:lstStyle/>
          <a:p>
            <a:pPr algn="ctr"/>
            <a:r>
              <a:rPr lang="en-US" altLang="zh-CN" sz="1600" dirty="0"/>
              <a:t>Input</a:t>
            </a:r>
            <a:endParaRPr lang="zh-CN" altLang="en-US" sz="1600" dirty="0"/>
          </a:p>
        </p:txBody>
      </p:sp>
      <p:sp>
        <p:nvSpPr>
          <p:cNvPr id="17" name="文本框 16">
            <a:extLst>
              <a:ext uri="{FF2B5EF4-FFF2-40B4-BE49-F238E27FC236}">
                <a16:creationId xmlns:a16="http://schemas.microsoft.com/office/drawing/2014/main" id="{B7B5A09D-4B4B-4886-939C-73D08FE6972E}"/>
              </a:ext>
            </a:extLst>
          </p:cNvPr>
          <p:cNvSpPr txBox="1"/>
          <p:nvPr/>
        </p:nvSpPr>
        <p:spPr>
          <a:xfrm>
            <a:off x="2052230" y="4210707"/>
            <a:ext cx="1939999" cy="338554"/>
          </a:xfrm>
          <a:prstGeom prst="rect">
            <a:avLst/>
          </a:prstGeom>
          <a:noFill/>
        </p:spPr>
        <p:txBody>
          <a:bodyPr wrap="square" rtlCol="0">
            <a:spAutoFit/>
          </a:bodyPr>
          <a:lstStyle/>
          <a:p>
            <a:pPr algn="ctr"/>
            <a:r>
              <a:rPr lang="en-US" altLang="zh-CN" sz="1600" dirty="0"/>
              <a:t>Albedo/Reflectance</a:t>
            </a:r>
            <a:endParaRPr lang="zh-CN" altLang="en-US" sz="1600" dirty="0"/>
          </a:p>
        </p:txBody>
      </p:sp>
    </p:spTree>
    <p:extLst>
      <p:ext uri="{BB962C8B-B14F-4D97-AF65-F5344CB8AC3E}">
        <p14:creationId xmlns:p14="http://schemas.microsoft.com/office/powerpoint/2010/main" val="4009502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1">
            <a:extLst>
              <a:ext uri="{FF2B5EF4-FFF2-40B4-BE49-F238E27FC236}">
                <a16:creationId xmlns:a16="http://schemas.microsoft.com/office/drawing/2014/main" id="{34F4C9C2-4A10-4367-B8D1-DD9660BFD246}"/>
              </a:ext>
            </a:extLst>
          </p:cNvPr>
          <p:cNvSpPr txBox="1"/>
          <p:nvPr/>
        </p:nvSpPr>
        <p:spPr>
          <a:xfrm>
            <a:off x="858570" y="814880"/>
            <a:ext cx="796964" cy="353943"/>
          </a:xfrm>
          <a:prstGeom prst="rect">
            <a:avLst/>
          </a:prstGeom>
          <a:noFill/>
        </p:spPr>
        <p:txBody>
          <a:bodyPr wrap="square" rtlCol="0">
            <a:spAutoFit/>
          </a:bodyPr>
          <a:lstStyle/>
          <a:p>
            <a:r>
              <a:rPr lang="en-US" altLang="zh-CN" sz="1700" dirty="0"/>
              <a:t>Input</a:t>
            </a:r>
            <a:endParaRPr lang="zh-CN" altLang="en-US" sz="1700" dirty="0"/>
          </a:p>
        </p:txBody>
      </p:sp>
      <p:sp>
        <p:nvSpPr>
          <p:cNvPr id="36" name="文本框 10">
            <a:extLst>
              <a:ext uri="{FF2B5EF4-FFF2-40B4-BE49-F238E27FC236}">
                <a16:creationId xmlns:a16="http://schemas.microsoft.com/office/drawing/2014/main" id="{37C4AEA2-B5DF-43B3-B61A-65F39417F8A4}"/>
              </a:ext>
            </a:extLst>
          </p:cNvPr>
          <p:cNvSpPr txBox="1"/>
          <p:nvPr/>
        </p:nvSpPr>
        <p:spPr>
          <a:xfrm>
            <a:off x="2556194" y="814880"/>
            <a:ext cx="1791149" cy="353943"/>
          </a:xfrm>
          <a:prstGeom prst="rect">
            <a:avLst/>
          </a:prstGeom>
          <a:noFill/>
        </p:spPr>
        <p:txBody>
          <a:bodyPr wrap="square" rtlCol="0">
            <a:spAutoFit/>
          </a:bodyPr>
          <a:lstStyle/>
          <a:p>
            <a:pPr algn="ctr"/>
            <a:r>
              <a:rPr lang="en-US" altLang="zh-CN" sz="1700" dirty="0"/>
              <a:t>Bi et al. 2015 [4]</a:t>
            </a:r>
            <a:endParaRPr lang="zh-CN" altLang="en-US" sz="1700" dirty="0"/>
          </a:p>
        </p:txBody>
      </p:sp>
      <p:sp>
        <p:nvSpPr>
          <p:cNvPr id="37" name="文本框 12">
            <a:extLst>
              <a:ext uri="{FF2B5EF4-FFF2-40B4-BE49-F238E27FC236}">
                <a16:creationId xmlns:a16="http://schemas.microsoft.com/office/drawing/2014/main" id="{9B3C51BB-9DD8-4E40-92BF-F8A09D640B07}"/>
              </a:ext>
            </a:extLst>
          </p:cNvPr>
          <p:cNvSpPr txBox="1"/>
          <p:nvPr/>
        </p:nvSpPr>
        <p:spPr>
          <a:xfrm>
            <a:off x="4423813" y="799183"/>
            <a:ext cx="2599541" cy="353943"/>
          </a:xfrm>
          <a:prstGeom prst="rect">
            <a:avLst/>
          </a:prstGeom>
          <a:noFill/>
        </p:spPr>
        <p:txBody>
          <a:bodyPr wrap="square" rtlCol="0">
            <a:spAutoFit/>
          </a:bodyPr>
          <a:lstStyle/>
          <a:p>
            <a:pPr algn="ctr"/>
            <a:r>
              <a:rPr lang="en-US" altLang="zh-CN" sz="1700" dirty="0" err="1"/>
              <a:t>Nestmeyer</a:t>
            </a:r>
            <a:r>
              <a:rPr lang="en-US" altLang="zh-CN" sz="1700" dirty="0"/>
              <a:t> et al. 2017 [5]</a:t>
            </a:r>
            <a:endParaRPr lang="zh-CN" altLang="en-US" sz="1700" dirty="0"/>
          </a:p>
        </p:txBody>
      </p:sp>
      <p:sp>
        <p:nvSpPr>
          <p:cNvPr id="38" name="文本框 14">
            <a:extLst>
              <a:ext uri="{FF2B5EF4-FFF2-40B4-BE49-F238E27FC236}">
                <a16:creationId xmlns:a16="http://schemas.microsoft.com/office/drawing/2014/main" id="{1C53BC52-B5B4-4847-BC36-40EAF5678100}"/>
              </a:ext>
            </a:extLst>
          </p:cNvPr>
          <p:cNvSpPr txBox="1"/>
          <p:nvPr/>
        </p:nvSpPr>
        <p:spPr>
          <a:xfrm>
            <a:off x="6957425" y="792823"/>
            <a:ext cx="1816461" cy="353943"/>
          </a:xfrm>
          <a:prstGeom prst="rect">
            <a:avLst/>
          </a:prstGeom>
          <a:noFill/>
        </p:spPr>
        <p:txBody>
          <a:bodyPr wrap="square" rtlCol="0">
            <a:spAutoFit/>
          </a:bodyPr>
          <a:lstStyle/>
          <a:p>
            <a:pPr algn="ctr"/>
            <a:r>
              <a:rPr lang="en-US" altLang="zh-CN" sz="1700" b="1" i="1" dirty="0"/>
              <a:t>Ours</a:t>
            </a:r>
            <a:endParaRPr lang="zh-CN" altLang="en-US" sz="1700" b="1" i="1" dirty="0"/>
          </a:p>
        </p:txBody>
      </p:sp>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IIW dataset</a:t>
            </a:r>
            <a:endParaRPr lang="zh-CN" altLang="en-US" sz="2400" dirty="0"/>
          </a:p>
        </p:txBody>
      </p:sp>
      <p:pic>
        <p:nvPicPr>
          <p:cNvPr id="6" name="图片 5">
            <a:extLst>
              <a:ext uri="{FF2B5EF4-FFF2-40B4-BE49-F238E27FC236}">
                <a16:creationId xmlns:a16="http://schemas.microsoft.com/office/drawing/2014/main" id="{F8D668CD-361E-407B-BB7E-4A66732F9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43" y="1151687"/>
            <a:ext cx="2138448" cy="1420063"/>
          </a:xfrm>
          <a:prstGeom prst="rect">
            <a:avLst/>
          </a:prstGeom>
        </p:spPr>
      </p:pic>
      <p:pic>
        <p:nvPicPr>
          <p:cNvPr id="10" name="图片 9">
            <a:extLst>
              <a:ext uri="{FF2B5EF4-FFF2-40B4-BE49-F238E27FC236}">
                <a16:creationId xmlns:a16="http://schemas.microsoft.com/office/drawing/2014/main" id="{C9D0DA6D-CFA4-4BBB-9FBD-B8C32B643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765" y="1151687"/>
            <a:ext cx="2138448" cy="1420063"/>
          </a:xfrm>
          <a:prstGeom prst="rect">
            <a:avLst/>
          </a:prstGeom>
        </p:spPr>
      </p:pic>
      <p:pic>
        <p:nvPicPr>
          <p:cNvPr id="12" name="图片 11">
            <a:extLst>
              <a:ext uri="{FF2B5EF4-FFF2-40B4-BE49-F238E27FC236}">
                <a16:creationId xmlns:a16="http://schemas.microsoft.com/office/drawing/2014/main" id="{81A0B5C0-A876-4FB9-95D3-32F9627DEA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7527" y="1151687"/>
            <a:ext cx="2138447" cy="1420063"/>
          </a:xfrm>
          <a:prstGeom prst="rect">
            <a:avLst/>
          </a:prstGeom>
        </p:spPr>
      </p:pic>
      <p:pic>
        <p:nvPicPr>
          <p:cNvPr id="14" name="图片 13">
            <a:extLst>
              <a:ext uri="{FF2B5EF4-FFF2-40B4-BE49-F238E27FC236}">
                <a16:creationId xmlns:a16="http://schemas.microsoft.com/office/drawing/2014/main" id="{9B5F2632-90C4-4E49-A7DE-AA69CDB85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4004" y="1151687"/>
            <a:ext cx="2138447" cy="1420063"/>
          </a:xfrm>
          <a:prstGeom prst="rect">
            <a:avLst/>
          </a:prstGeom>
        </p:spPr>
      </p:pic>
      <p:sp>
        <p:nvSpPr>
          <p:cNvPr id="19" name="文本框 18">
            <a:extLst>
              <a:ext uri="{FF2B5EF4-FFF2-40B4-BE49-F238E27FC236}">
                <a16:creationId xmlns:a16="http://schemas.microsoft.com/office/drawing/2014/main" id="{120445C7-D343-46C4-9963-3E97CA0E159E}"/>
              </a:ext>
            </a:extLst>
          </p:cNvPr>
          <p:cNvSpPr txBox="1"/>
          <p:nvPr/>
        </p:nvSpPr>
        <p:spPr>
          <a:xfrm>
            <a:off x="381000" y="4359160"/>
            <a:ext cx="9144000" cy="523220"/>
          </a:xfrm>
          <a:prstGeom prst="rect">
            <a:avLst/>
          </a:prstGeom>
          <a:noFill/>
        </p:spPr>
        <p:txBody>
          <a:bodyPr wrap="square" rtlCol="0">
            <a:spAutoFit/>
          </a:bodyPr>
          <a:lstStyle/>
          <a:p>
            <a:r>
              <a:rPr lang="en-US" altLang="zh-CN" sz="1400" dirty="0"/>
              <a:t>[4] An L1 Image Transform for Edge-Preserving Smoothing and Scene-Level Intrinsic Decomposition. SIGGRAPH 2015</a:t>
            </a:r>
          </a:p>
          <a:p>
            <a:r>
              <a:rPr lang="en-US" altLang="zh-CN" sz="1400" dirty="0"/>
              <a:t>[5] Reflectance Adaptive Filtering Improves Intrinsic Image Estimation. CVPR 2017</a:t>
            </a:r>
            <a:endParaRPr lang="zh-CN" altLang="en-US" sz="1400" dirty="0"/>
          </a:p>
        </p:txBody>
      </p:sp>
      <p:pic>
        <p:nvPicPr>
          <p:cNvPr id="21" name="图片 20">
            <a:extLst>
              <a:ext uri="{FF2B5EF4-FFF2-40B4-BE49-F238E27FC236}">
                <a16:creationId xmlns:a16="http://schemas.microsoft.com/office/drawing/2014/main" id="{3F7DE216-AA5E-4104-824F-3A072B573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1087" y="2659541"/>
            <a:ext cx="2141365" cy="1422000"/>
          </a:xfrm>
          <a:prstGeom prst="rect">
            <a:avLst/>
          </a:prstGeom>
        </p:spPr>
      </p:pic>
      <p:pic>
        <p:nvPicPr>
          <p:cNvPr id="22" name="图片 21">
            <a:extLst>
              <a:ext uri="{FF2B5EF4-FFF2-40B4-BE49-F238E27FC236}">
                <a16:creationId xmlns:a16="http://schemas.microsoft.com/office/drawing/2014/main" id="{C5E4F9F4-A9E4-43C6-94E3-5FAB050101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7527" y="2659540"/>
            <a:ext cx="2153420" cy="1430005"/>
          </a:xfrm>
          <a:prstGeom prst="rect">
            <a:avLst/>
          </a:prstGeom>
        </p:spPr>
      </p:pic>
      <p:sp>
        <p:nvSpPr>
          <p:cNvPr id="23" name="椭圆 22">
            <a:extLst>
              <a:ext uri="{FF2B5EF4-FFF2-40B4-BE49-F238E27FC236}">
                <a16:creationId xmlns:a16="http://schemas.microsoft.com/office/drawing/2014/main" id="{C5ABA8D1-35CC-407E-8122-E5EE70323AF4}"/>
              </a:ext>
            </a:extLst>
          </p:cNvPr>
          <p:cNvSpPr/>
          <p:nvPr/>
        </p:nvSpPr>
        <p:spPr>
          <a:xfrm>
            <a:off x="5082523" y="2849369"/>
            <a:ext cx="388893" cy="5211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D8C9ACD7-E9D2-4963-8074-33D0005E3D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0765" y="2659540"/>
            <a:ext cx="2141365" cy="1422000"/>
          </a:xfrm>
          <a:prstGeom prst="rect">
            <a:avLst/>
          </a:prstGeom>
        </p:spPr>
      </p:pic>
      <p:pic>
        <p:nvPicPr>
          <p:cNvPr id="5" name="图片 4">
            <a:extLst>
              <a:ext uri="{FF2B5EF4-FFF2-40B4-BE49-F238E27FC236}">
                <a16:creationId xmlns:a16="http://schemas.microsoft.com/office/drawing/2014/main" id="{091FE855-5EC2-4C19-8988-1D37491E61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2910" y="1019032"/>
            <a:ext cx="1066394" cy="779288"/>
          </a:xfrm>
          <a:prstGeom prst="rect">
            <a:avLst/>
          </a:prstGeom>
          <a:ln w="25400">
            <a:solidFill>
              <a:srgbClr val="FFFF00"/>
            </a:solidFill>
          </a:ln>
        </p:spPr>
      </p:pic>
      <p:pic>
        <p:nvPicPr>
          <p:cNvPr id="8" name="图片 7">
            <a:extLst>
              <a:ext uri="{FF2B5EF4-FFF2-40B4-BE49-F238E27FC236}">
                <a16:creationId xmlns:a16="http://schemas.microsoft.com/office/drawing/2014/main" id="{430A3040-182F-45AD-85A3-20EAAF5D8D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7053" y="1019032"/>
            <a:ext cx="1066394" cy="779288"/>
          </a:xfrm>
          <a:prstGeom prst="rect">
            <a:avLst/>
          </a:prstGeom>
          <a:ln w="25400">
            <a:solidFill>
              <a:srgbClr val="FFFF00"/>
            </a:solidFill>
          </a:ln>
        </p:spPr>
      </p:pic>
    </p:spTree>
    <p:extLst>
      <p:ext uri="{BB962C8B-B14F-4D97-AF65-F5344CB8AC3E}">
        <p14:creationId xmlns:p14="http://schemas.microsoft.com/office/powerpoint/2010/main" val="34392693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
            <a:extLst>
              <a:ext uri="{FF2B5EF4-FFF2-40B4-BE49-F238E27FC236}">
                <a16:creationId xmlns:a16="http://schemas.microsoft.com/office/drawing/2014/main" id="{6283ECC7-D3E3-4B6D-B3CE-7AC4E8B46028}"/>
              </a:ext>
            </a:extLst>
          </p:cNvPr>
          <p:cNvSpPr txBox="1"/>
          <p:nvPr/>
        </p:nvSpPr>
        <p:spPr>
          <a:xfrm>
            <a:off x="858570" y="814880"/>
            <a:ext cx="796964" cy="353943"/>
          </a:xfrm>
          <a:prstGeom prst="rect">
            <a:avLst/>
          </a:prstGeom>
          <a:noFill/>
        </p:spPr>
        <p:txBody>
          <a:bodyPr wrap="square" rtlCol="0">
            <a:spAutoFit/>
          </a:bodyPr>
          <a:lstStyle/>
          <a:p>
            <a:r>
              <a:rPr lang="en-US" altLang="zh-CN" sz="1700" dirty="0"/>
              <a:t>Input</a:t>
            </a:r>
            <a:endParaRPr lang="zh-CN" altLang="en-US" sz="1700" dirty="0"/>
          </a:p>
        </p:txBody>
      </p:sp>
      <p:sp>
        <p:nvSpPr>
          <p:cNvPr id="20" name="文本框 10">
            <a:extLst>
              <a:ext uri="{FF2B5EF4-FFF2-40B4-BE49-F238E27FC236}">
                <a16:creationId xmlns:a16="http://schemas.microsoft.com/office/drawing/2014/main" id="{0E390B81-ACEF-4E34-B75D-648365D73C96}"/>
              </a:ext>
            </a:extLst>
          </p:cNvPr>
          <p:cNvSpPr txBox="1"/>
          <p:nvPr/>
        </p:nvSpPr>
        <p:spPr>
          <a:xfrm>
            <a:off x="2556194" y="814880"/>
            <a:ext cx="1791149" cy="353943"/>
          </a:xfrm>
          <a:prstGeom prst="rect">
            <a:avLst/>
          </a:prstGeom>
          <a:noFill/>
        </p:spPr>
        <p:txBody>
          <a:bodyPr wrap="square" rtlCol="0">
            <a:spAutoFit/>
          </a:bodyPr>
          <a:lstStyle/>
          <a:p>
            <a:pPr algn="ctr"/>
            <a:r>
              <a:rPr lang="en-US" altLang="zh-CN" sz="1700" dirty="0"/>
              <a:t>Bi et al. 2015 [4]</a:t>
            </a:r>
            <a:endParaRPr lang="zh-CN" altLang="en-US" sz="1700" dirty="0"/>
          </a:p>
        </p:txBody>
      </p:sp>
      <p:sp>
        <p:nvSpPr>
          <p:cNvPr id="25" name="文本框 12">
            <a:extLst>
              <a:ext uri="{FF2B5EF4-FFF2-40B4-BE49-F238E27FC236}">
                <a16:creationId xmlns:a16="http://schemas.microsoft.com/office/drawing/2014/main" id="{39DC5A57-DA43-4E57-8C43-55A902366F89}"/>
              </a:ext>
            </a:extLst>
          </p:cNvPr>
          <p:cNvSpPr txBox="1"/>
          <p:nvPr/>
        </p:nvSpPr>
        <p:spPr>
          <a:xfrm>
            <a:off x="4423813" y="799183"/>
            <a:ext cx="2599541" cy="353943"/>
          </a:xfrm>
          <a:prstGeom prst="rect">
            <a:avLst/>
          </a:prstGeom>
          <a:noFill/>
        </p:spPr>
        <p:txBody>
          <a:bodyPr wrap="square" rtlCol="0">
            <a:spAutoFit/>
          </a:bodyPr>
          <a:lstStyle/>
          <a:p>
            <a:pPr algn="ctr"/>
            <a:r>
              <a:rPr lang="en-US" altLang="zh-CN" sz="1700" dirty="0" err="1"/>
              <a:t>Nestmeyer</a:t>
            </a:r>
            <a:r>
              <a:rPr lang="en-US" altLang="zh-CN" sz="1700" dirty="0"/>
              <a:t> et al. 2017 [5]</a:t>
            </a:r>
            <a:endParaRPr lang="zh-CN" altLang="en-US" sz="1700" dirty="0"/>
          </a:p>
        </p:txBody>
      </p:sp>
      <p:sp>
        <p:nvSpPr>
          <p:cNvPr id="26" name="文本框 14">
            <a:extLst>
              <a:ext uri="{FF2B5EF4-FFF2-40B4-BE49-F238E27FC236}">
                <a16:creationId xmlns:a16="http://schemas.microsoft.com/office/drawing/2014/main" id="{71E3107D-4BE9-417A-865E-59E988AFC079}"/>
              </a:ext>
            </a:extLst>
          </p:cNvPr>
          <p:cNvSpPr txBox="1"/>
          <p:nvPr/>
        </p:nvSpPr>
        <p:spPr>
          <a:xfrm>
            <a:off x="6957425" y="792823"/>
            <a:ext cx="1816461" cy="353943"/>
          </a:xfrm>
          <a:prstGeom prst="rect">
            <a:avLst/>
          </a:prstGeom>
          <a:noFill/>
        </p:spPr>
        <p:txBody>
          <a:bodyPr wrap="square" rtlCol="0">
            <a:spAutoFit/>
          </a:bodyPr>
          <a:lstStyle/>
          <a:p>
            <a:pPr algn="ctr"/>
            <a:r>
              <a:rPr lang="en-US" altLang="zh-CN" sz="1700" b="1" i="1" dirty="0"/>
              <a:t>Ours</a:t>
            </a:r>
            <a:endParaRPr lang="zh-CN" altLang="en-US" sz="1700" b="1" i="1" dirty="0"/>
          </a:p>
        </p:txBody>
      </p:sp>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IIW dataset</a:t>
            </a:r>
            <a:endParaRPr lang="zh-CN" altLang="en-US" sz="2400" dirty="0"/>
          </a:p>
        </p:txBody>
      </p:sp>
      <p:pic>
        <p:nvPicPr>
          <p:cNvPr id="6" name="图片 5">
            <a:extLst>
              <a:ext uri="{FF2B5EF4-FFF2-40B4-BE49-F238E27FC236}">
                <a16:creationId xmlns:a16="http://schemas.microsoft.com/office/drawing/2014/main" id="{F8D668CD-361E-407B-BB7E-4A66732F9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43" y="1151687"/>
            <a:ext cx="2138448" cy="1420063"/>
          </a:xfrm>
          <a:prstGeom prst="rect">
            <a:avLst/>
          </a:prstGeom>
        </p:spPr>
      </p:pic>
      <p:pic>
        <p:nvPicPr>
          <p:cNvPr id="10" name="图片 9">
            <a:extLst>
              <a:ext uri="{FF2B5EF4-FFF2-40B4-BE49-F238E27FC236}">
                <a16:creationId xmlns:a16="http://schemas.microsoft.com/office/drawing/2014/main" id="{C9D0DA6D-CFA4-4BBB-9FBD-B8C32B643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765" y="1151687"/>
            <a:ext cx="2138447" cy="1420063"/>
          </a:xfrm>
          <a:prstGeom prst="rect">
            <a:avLst/>
          </a:prstGeom>
        </p:spPr>
      </p:pic>
      <p:pic>
        <p:nvPicPr>
          <p:cNvPr id="12" name="图片 11">
            <a:extLst>
              <a:ext uri="{FF2B5EF4-FFF2-40B4-BE49-F238E27FC236}">
                <a16:creationId xmlns:a16="http://schemas.microsoft.com/office/drawing/2014/main" id="{81A0B5C0-A876-4FB9-95D3-32F9627DEA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7527" y="1151687"/>
            <a:ext cx="2138447" cy="1420062"/>
          </a:xfrm>
          <a:prstGeom prst="rect">
            <a:avLst/>
          </a:prstGeom>
        </p:spPr>
      </p:pic>
      <p:pic>
        <p:nvPicPr>
          <p:cNvPr id="14" name="图片 13">
            <a:extLst>
              <a:ext uri="{FF2B5EF4-FFF2-40B4-BE49-F238E27FC236}">
                <a16:creationId xmlns:a16="http://schemas.microsoft.com/office/drawing/2014/main" id="{9B5F2632-90C4-4E49-A7DE-AA69CDB85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4004" y="1151687"/>
            <a:ext cx="2138447" cy="1420062"/>
          </a:xfrm>
          <a:prstGeom prst="rect">
            <a:avLst/>
          </a:prstGeom>
        </p:spPr>
      </p:pic>
      <p:sp>
        <p:nvSpPr>
          <p:cNvPr id="19" name="文本框 18">
            <a:extLst>
              <a:ext uri="{FF2B5EF4-FFF2-40B4-BE49-F238E27FC236}">
                <a16:creationId xmlns:a16="http://schemas.microsoft.com/office/drawing/2014/main" id="{120445C7-D343-46C4-9963-3E97CA0E159E}"/>
              </a:ext>
            </a:extLst>
          </p:cNvPr>
          <p:cNvSpPr txBox="1"/>
          <p:nvPr/>
        </p:nvSpPr>
        <p:spPr>
          <a:xfrm>
            <a:off x="381000" y="4359160"/>
            <a:ext cx="9144000" cy="523220"/>
          </a:xfrm>
          <a:prstGeom prst="rect">
            <a:avLst/>
          </a:prstGeom>
          <a:noFill/>
        </p:spPr>
        <p:txBody>
          <a:bodyPr wrap="square" rtlCol="0">
            <a:spAutoFit/>
          </a:bodyPr>
          <a:lstStyle/>
          <a:p>
            <a:r>
              <a:rPr lang="en-US" altLang="zh-CN" sz="1400" dirty="0"/>
              <a:t>[4] An L1 Image Transform for Edge-Preserving Smoothing and Scene-Level Intrinsic Decomposition. SIGGRAPH 2015</a:t>
            </a:r>
          </a:p>
          <a:p>
            <a:r>
              <a:rPr lang="en-US" altLang="zh-CN" sz="1400" dirty="0"/>
              <a:t>[5] Reflectance Adaptive Filtering Improves Intrinsic Image Estimation. CVPR 2017</a:t>
            </a:r>
            <a:endParaRPr lang="zh-CN" altLang="en-US" sz="1400" dirty="0"/>
          </a:p>
        </p:txBody>
      </p:sp>
      <p:pic>
        <p:nvPicPr>
          <p:cNvPr id="21" name="图片 20">
            <a:extLst>
              <a:ext uri="{FF2B5EF4-FFF2-40B4-BE49-F238E27FC236}">
                <a16:creationId xmlns:a16="http://schemas.microsoft.com/office/drawing/2014/main" id="{3F7DE216-AA5E-4104-824F-3A072B573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1087" y="2659541"/>
            <a:ext cx="2141365" cy="1422000"/>
          </a:xfrm>
          <a:prstGeom prst="rect">
            <a:avLst/>
          </a:prstGeom>
        </p:spPr>
      </p:pic>
      <p:pic>
        <p:nvPicPr>
          <p:cNvPr id="22" name="图片 21">
            <a:extLst>
              <a:ext uri="{FF2B5EF4-FFF2-40B4-BE49-F238E27FC236}">
                <a16:creationId xmlns:a16="http://schemas.microsoft.com/office/drawing/2014/main" id="{C5E4F9F4-A9E4-43C6-94E3-5FAB050101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7527" y="2659540"/>
            <a:ext cx="2153420" cy="1430005"/>
          </a:xfrm>
          <a:prstGeom prst="rect">
            <a:avLst/>
          </a:prstGeom>
        </p:spPr>
      </p:pic>
      <p:sp>
        <p:nvSpPr>
          <p:cNvPr id="23" name="椭圆 22">
            <a:extLst>
              <a:ext uri="{FF2B5EF4-FFF2-40B4-BE49-F238E27FC236}">
                <a16:creationId xmlns:a16="http://schemas.microsoft.com/office/drawing/2014/main" id="{C5ABA8D1-35CC-407E-8122-E5EE70323AF4}"/>
              </a:ext>
            </a:extLst>
          </p:cNvPr>
          <p:cNvSpPr/>
          <p:nvPr/>
        </p:nvSpPr>
        <p:spPr>
          <a:xfrm>
            <a:off x="5082523" y="2849369"/>
            <a:ext cx="388893" cy="5211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D8C9ACD7-E9D2-4963-8074-33D0005E3D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0765" y="2659540"/>
            <a:ext cx="2141365" cy="1422000"/>
          </a:xfrm>
          <a:prstGeom prst="rect">
            <a:avLst/>
          </a:prstGeom>
        </p:spPr>
      </p:pic>
      <p:pic>
        <p:nvPicPr>
          <p:cNvPr id="5" name="图片 4">
            <a:extLst>
              <a:ext uri="{FF2B5EF4-FFF2-40B4-BE49-F238E27FC236}">
                <a16:creationId xmlns:a16="http://schemas.microsoft.com/office/drawing/2014/main" id="{E08103DE-70DF-4B6B-8508-E846B672B8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416" y="951794"/>
            <a:ext cx="1172806" cy="825308"/>
          </a:xfrm>
          <a:prstGeom prst="rect">
            <a:avLst/>
          </a:prstGeom>
          <a:ln w="25400">
            <a:solidFill>
              <a:srgbClr val="FFFF00"/>
            </a:solidFill>
          </a:ln>
        </p:spPr>
      </p:pic>
      <p:pic>
        <p:nvPicPr>
          <p:cNvPr id="8" name="图片 7">
            <a:extLst>
              <a:ext uri="{FF2B5EF4-FFF2-40B4-BE49-F238E27FC236}">
                <a16:creationId xmlns:a16="http://schemas.microsoft.com/office/drawing/2014/main" id="{87EB678A-0C42-4E92-BC68-CA39B4F4B2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177" y="951794"/>
            <a:ext cx="1172806" cy="825308"/>
          </a:xfrm>
          <a:prstGeom prst="rect">
            <a:avLst/>
          </a:prstGeom>
          <a:ln w="25400">
            <a:solidFill>
              <a:srgbClr val="FFFF00"/>
            </a:solidFill>
          </a:ln>
        </p:spPr>
      </p:pic>
    </p:spTree>
    <p:extLst>
      <p:ext uri="{BB962C8B-B14F-4D97-AF65-F5344CB8AC3E}">
        <p14:creationId xmlns:p14="http://schemas.microsoft.com/office/powerpoint/2010/main" val="2592550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MPI-Sintel dataset</a:t>
            </a:r>
            <a:endParaRPr lang="zh-CN" altLang="en-US" sz="2400" dirty="0"/>
          </a:p>
        </p:txBody>
      </p:sp>
      <p:pic>
        <p:nvPicPr>
          <p:cNvPr id="5" name="图片 4">
            <a:extLst>
              <a:ext uri="{FF2B5EF4-FFF2-40B4-BE49-F238E27FC236}">
                <a16:creationId xmlns:a16="http://schemas.microsoft.com/office/drawing/2014/main" id="{D99CE368-2630-45CA-9B0C-7F2B76160CB6}"/>
              </a:ext>
            </a:extLst>
          </p:cNvPr>
          <p:cNvPicPr>
            <a:picLocks noChangeAspect="1"/>
          </p:cNvPicPr>
          <p:nvPr/>
        </p:nvPicPr>
        <p:blipFill>
          <a:blip r:embed="rId3"/>
          <a:stretch>
            <a:fillRect/>
          </a:stretch>
        </p:blipFill>
        <p:spPr>
          <a:xfrm>
            <a:off x="246156" y="1360547"/>
            <a:ext cx="8528364" cy="2422405"/>
          </a:xfrm>
          <a:prstGeom prst="rect">
            <a:avLst/>
          </a:prstGeom>
        </p:spPr>
      </p:pic>
    </p:spTree>
    <p:extLst>
      <p:ext uri="{BB962C8B-B14F-4D97-AF65-F5344CB8AC3E}">
        <p14:creationId xmlns:p14="http://schemas.microsoft.com/office/powerpoint/2010/main" val="1750812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MPI-Sintel dataset</a:t>
            </a:r>
            <a:endParaRPr lang="zh-CN" altLang="en-US" sz="2400" dirty="0"/>
          </a:p>
        </p:txBody>
      </p:sp>
      <p:pic>
        <p:nvPicPr>
          <p:cNvPr id="3" name="图片 2">
            <a:extLst>
              <a:ext uri="{FF2B5EF4-FFF2-40B4-BE49-F238E27FC236}">
                <a16:creationId xmlns:a16="http://schemas.microsoft.com/office/drawing/2014/main" id="{63F5EEDD-8A79-4BAE-AF03-823EEEF3E97E}"/>
              </a:ext>
            </a:extLst>
          </p:cNvPr>
          <p:cNvPicPr>
            <a:picLocks noChangeAspect="1"/>
          </p:cNvPicPr>
          <p:nvPr/>
        </p:nvPicPr>
        <p:blipFill>
          <a:blip r:embed="rId3"/>
          <a:stretch>
            <a:fillRect/>
          </a:stretch>
        </p:blipFill>
        <p:spPr>
          <a:xfrm>
            <a:off x="1472023" y="685949"/>
            <a:ext cx="6199954" cy="4308695"/>
          </a:xfrm>
          <a:prstGeom prst="rect">
            <a:avLst/>
          </a:prstGeom>
        </p:spPr>
      </p:pic>
      <p:sp>
        <p:nvSpPr>
          <p:cNvPr id="5" name="矩形 4">
            <a:extLst>
              <a:ext uri="{FF2B5EF4-FFF2-40B4-BE49-F238E27FC236}">
                <a16:creationId xmlns:a16="http://schemas.microsoft.com/office/drawing/2014/main" id="{2D5139A4-3A48-488E-AA78-685720AB520C}"/>
              </a:ext>
            </a:extLst>
          </p:cNvPr>
          <p:cNvSpPr/>
          <p:nvPr/>
        </p:nvSpPr>
        <p:spPr>
          <a:xfrm>
            <a:off x="1420707" y="3505200"/>
            <a:ext cx="6271590" cy="6502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29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MIT dataset</a:t>
            </a:r>
            <a:endParaRPr lang="zh-CN" altLang="en-US" sz="2400" dirty="0"/>
          </a:p>
        </p:txBody>
      </p:sp>
      <p:pic>
        <p:nvPicPr>
          <p:cNvPr id="5" name="图片 4">
            <a:extLst>
              <a:ext uri="{FF2B5EF4-FFF2-40B4-BE49-F238E27FC236}">
                <a16:creationId xmlns:a16="http://schemas.microsoft.com/office/drawing/2014/main" id="{EF4451FF-1A53-4243-B69B-27D3F0FC4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301" y="1303306"/>
            <a:ext cx="1647483" cy="1180814"/>
          </a:xfrm>
          <a:prstGeom prst="rect">
            <a:avLst/>
          </a:prstGeom>
        </p:spPr>
      </p:pic>
      <p:pic>
        <p:nvPicPr>
          <p:cNvPr id="7" name="图片 6">
            <a:extLst>
              <a:ext uri="{FF2B5EF4-FFF2-40B4-BE49-F238E27FC236}">
                <a16:creationId xmlns:a16="http://schemas.microsoft.com/office/drawing/2014/main" id="{4FE41121-23C3-41AC-8093-F99CA0D6B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23" y="1303306"/>
            <a:ext cx="1647483" cy="1180814"/>
          </a:xfrm>
          <a:prstGeom prst="rect">
            <a:avLst/>
          </a:prstGeom>
        </p:spPr>
      </p:pic>
      <p:pic>
        <p:nvPicPr>
          <p:cNvPr id="9" name="图片 8">
            <a:extLst>
              <a:ext uri="{FF2B5EF4-FFF2-40B4-BE49-F238E27FC236}">
                <a16:creationId xmlns:a16="http://schemas.microsoft.com/office/drawing/2014/main" id="{4A1A9CB9-A5A6-430F-B34E-F98ED1743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2836" y="1303306"/>
            <a:ext cx="1647483" cy="1180814"/>
          </a:xfrm>
          <a:prstGeom prst="rect">
            <a:avLst/>
          </a:prstGeom>
        </p:spPr>
      </p:pic>
      <p:pic>
        <p:nvPicPr>
          <p:cNvPr id="11" name="图片 10">
            <a:extLst>
              <a:ext uri="{FF2B5EF4-FFF2-40B4-BE49-F238E27FC236}">
                <a16:creationId xmlns:a16="http://schemas.microsoft.com/office/drawing/2014/main" id="{DBC5F332-B991-441B-8283-4525355EB8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8658" y="1303306"/>
            <a:ext cx="1647483" cy="1180814"/>
          </a:xfrm>
          <a:prstGeom prst="rect">
            <a:avLst/>
          </a:prstGeom>
        </p:spPr>
      </p:pic>
      <p:pic>
        <p:nvPicPr>
          <p:cNvPr id="13" name="图片 12">
            <a:extLst>
              <a:ext uri="{FF2B5EF4-FFF2-40B4-BE49-F238E27FC236}">
                <a16:creationId xmlns:a16="http://schemas.microsoft.com/office/drawing/2014/main" id="{E7197FF7-AD4D-4DE0-85EB-5E7142B542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4480" y="1303306"/>
            <a:ext cx="1647483" cy="1180814"/>
          </a:xfrm>
          <a:prstGeom prst="rect">
            <a:avLst/>
          </a:prstGeom>
        </p:spPr>
      </p:pic>
      <p:sp>
        <p:nvSpPr>
          <p:cNvPr id="14" name="文本框 13">
            <a:extLst>
              <a:ext uri="{FF2B5EF4-FFF2-40B4-BE49-F238E27FC236}">
                <a16:creationId xmlns:a16="http://schemas.microsoft.com/office/drawing/2014/main" id="{F7B9D699-9266-468A-AB9B-1475D3E6082B}"/>
              </a:ext>
            </a:extLst>
          </p:cNvPr>
          <p:cNvSpPr txBox="1"/>
          <p:nvPr/>
        </p:nvSpPr>
        <p:spPr>
          <a:xfrm>
            <a:off x="723091" y="991670"/>
            <a:ext cx="654346" cy="353943"/>
          </a:xfrm>
          <a:prstGeom prst="rect">
            <a:avLst/>
          </a:prstGeom>
          <a:noFill/>
        </p:spPr>
        <p:txBody>
          <a:bodyPr wrap="none" rtlCol="0">
            <a:spAutoFit/>
          </a:bodyPr>
          <a:lstStyle/>
          <a:p>
            <a:r>
              <a:rPr lang="en-US" altLang="zh-CN" sz="1700" dirty="0"/>
              <a:t>Input</a:t>
            </a:r>
            <a:endParaRPr lang="zh-CN" altLang="en-US" sz="1700" dirty="0"/>
          </a:p>
        </p:txBody>
      </p:sp>
      <p:sp>
        <p:nvSpPr>
          <p:cNvPr id="15" name="文本框 14">
            <a:extLst>
              <a:ext uri="{FF2B5EF4-FFF2-40B4-BE49-F238E27FC236}">
                <a16:creationId xmlns:a16="http://schemas.microsoft.com/office/drawing/2014/main" id="{26F45B44-1A35-4D62-B7B4-AB59260A0E6B}"/>
              </a:ext>
            </a:extLst>
          </p:cNvPr>
          <p:cNvSpPr txBox="1"/>
          <p:nvPr/>
        </p:nvSpPr>
        <p:spPr>
          <a:xfrm>
            <a:off x="2029902" y="991670"/>
            <a:ext cx="1531130" cy="353943"/>
          </a:xfrm>
          <a:prstGeom prst="rect">
            <a:avLst/>
          </a:prstGeom>
          <a:noFill/>
        </p:spPr>
        <p:txBody>
          <a:bodyPr wrap="square" rtlCol="0">
            <a:spAutoFit/>
          </a:bodyPr>
          <a:lstStyle/>
          <a:p>
            <a:pPr algn="ctr"/>
            <a:r>
              <a:rPr lang="en-US" altLang="zh-CN" sz="1700" dirty="0"/>
              <a:t>Shi et al. </a:t>
            </a:r>
            <a:endParaRPr lang="zh-CN" altLang="en-US" sz="1700" dirty="0"/>
          </a:p>
        </p:txBody>
      </p:sp>
      <p:sp>
        <p:nvSpPr>
          <p:cNvPr id="16" name="文本框 15">
            <a:extLst>
              <a:ext uri="{FF2B5EF4-FFF2-40B4-BE49-F238E27FC236}">
                <a16:creationId xmlns:a16="http://schemas.microsoft.com/office/drawing/2014/main" id="{56BDA704-9497-4196-BA30-D739ABDFFD49}"/>
              </a:ext>
            </a:extLst>
          </p:cNvPr>
          <p:cNvSpPr txBox="1"/>
          <p:nvPr/>
        </p:nvSpPr>
        <p:spPr>
          <a:xfrm>
            <a:off x="3462799" y="991670"/>
            <a:ext cx="2233694" cy="353943"/>
          </a:xfrm>
          <a:prstGeom prst="rect">
            <a:avLst/>
          </a:prstGeom>
          <a:noFill/>
        </p:spPr>
        <p:txBody>
          <a:bodyPr wrap="square" rtlCol="0">
            <a:spAutoFit/>
          </a:bodyPr>
          <a:lstStyle/>
          <a:p>
            <a:pPr algn="ctr"/>
            <a:r>
              <a:rPr lang="en-US" altLang="zh-CN" sz="1700" dirty="0"/>
              <a:t>MSCR</a:t>
            </a:r>
            <a:endParaRPr lang="zh-CN" altLang="en-US" sz="1700" dirty="0"/>
          </a:p>
        </p:txBody>
      </p:sp>
      <p:sp>
        <p:nvSpPr>
          <p:cNvPr id="17" name="文本框 16">
            <a:extLst>
              <a:ext uri="{FF2B5EF4-FFF2-40B4-BE49-F238E27FC236}">
                <a16:creationId xmlns:a16="http://schemas.microsoft.com/office/drawing/2014/main" id="{369B2789-FD66-4B1F-BD2F-C4B912DC56E9}"/>
              </a:ext>
            </a:extLst>
          </p:cNvPr>
          <p:cNvSpPr txBox="1"/>
          <p:nvPr/>
        </p:nvSpPr>
        <p:spPr>
          <a:xfrm>
            <a:off x="5540083" y="991670"/>
            <a:ext cx="1647483" cy="353943"/>
          </a:xfrm>
          <a:prstGeom prst="rect">
            <a:avLst/>
          </a:prstGeom>
          <a:noFill/>
        </p:spPr>
        <p:txBody>
          <a:bodyPr wrap="square" rtlCol="0">
            <a:spAutoFit/>
          </a:bodyPr>
          <a:lstStyle/>
          <a:p>
            <a:pPr algn="ctr"/>
            <a:r>
              <a:rPr lang="en-US" altLang="zh-CN" sz="1700" b="1" i="1" dirty="0"/>
              <a:t>Ours</a:t>
            </a:r>
            <a:endParaRPr lang="zh-CN" altLang="en-US" sz="1700" b="1" i="1" dirty="0"/>
          </a:p>
        </p:txBody>
      </p:sp>
      <p:sp>
        <p:nvSpPr>
          <p:cNvPr id="18" name="文本框 17">
            <a:extLst>
              <a:ext uri="{FF2B5EF4-FFF2-40B4-BE49-F238E27FC236}">
                <a16:creationId xmlns:a16="http://schemas.microsoft.com/office/drawing/2014/main" id="{BAD55834-5F70-4B4C-BB4D-2A4301499529}"/>
              </a:ext>
            </a:extLst>
          </p:cNvPr>
          <p:cNvSpPr txBox="1"/>
          <p:nvPr/>
        </p:nvSpPr>
        <p:spPr>
          <a:xfrm>
            <a:off x="7338108" y="991670"/>
            <a:ext cx="1619788" cy="353943"/>
          </a:xfrm>
          <a:prstGeom prst="rect">
            <a:avLst/>
          </a:prstGeom>
          <a:noFill/>
        </p:spPr>
        <p:txBody>
          <a:bodyPr wrap="square" rtlCol="0">
            <a:spAutoFit/>
          </a:bodyPr>
          <a:lstStyle/>
          <a:p>
            <a:pPr algn="ctr"/>
            <a:r>
              <a:rPr lang="en-US" altLang="zh-CN" sz="1700" dirty="0"/>
              <a:t>Ground truth</a:t>
            </a:r>
            <a:endParaRPr lang="zh-CN" altLang="en-US" sz="1700" dirty="0"/>
          </a:p>
        </p:txBody>
      </p:sp>
      <p:pic>
        <p:nvPicPr>
          <p:cNvPr id="20" name="图片 19">
            <a:extLst>
              <a:ext uri="{FF2B5EF4-FFF2-40B4-BE49-F238E27FC236}">
                <a16:creationId xmlns:a16="http://schemas.microsoft.com/office/drawing/2014/main" id="{BBBF382E-EA84-4037-B2BA-06A88EEBA2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0310" y="2659381"/>
            <a:ext cx="1647463" cy="1180800"/>
          </a:xfrm>
          <a:prstGeom prst="rect">
            <a:avLst/>
          </a:prstGeom>
        </p:spPr>
      </p:pic>
      <p:pic>
        <p:nvPicPr>
          <p:cNvPr id="22" name="图片 21">
            <a:extLst>
              <a:ext uri="{FF2B5EF4-FFF2-40B4-BE49-F238E27FC236}">
                <a16:creationId xmlns:a16="http://schemas.microsoft.com/office/drawing/2014/main" id="{60651F79-7CBB-4758-8F0C-57442BE0EF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4461" y="2659381"/>
            <a:ext cx="1647463" cy="1180800"/>
          </a:xfrm>
          <a:prstGeom prst="rect">
            <a:avLst/>
          </a:prstGeom>
        </p:spPr>
      </p:pic>
      <p:pic>
        <p:nvPicPr>
          <p:cNvPr id="24" name="图片 23">
            <a:extLst>
              <a:ext uri="{FF2B5EF4-FFF2-40B4-BE49-F238E27FC236}">
                <a16:creationId xmlns:a16="http://schemas.microsoft.com/office/drawing/2014/main" id="{00D099E8-69EB-4645-B376-32188984D3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8658" y="2659381"/>
            <a:ext cx="1647463" cy="1180800"/>
          </a:xfrm>
          <a:prstGeom prst="rect">
            <a:avLst/>
          </a:prstGeom>
        </p:spPr>
      </p:pic>
      <p:pic>
        <p:nvPicPr>
          <p:cNvPr id="26" name="图片 25">
            <a:extLst>
              <a:ext uri="{FF2B5EF4-FFF2-40B4-BE49-F238E27FC236}">
                <a16:creationId xmlns:a16="http://schemas.microsoft.com/office/drawing/2014/main" id="{A83A2669-8649-4A09-9F5D-BCC1EED172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2855" y="2659381"/>
            <a:ext cx="1647463" cy="1180800"/>
          </a:xfrm>
          <a:prstGeom prst="rect">
            <a:avLst/>
          </a:prstGeom>
        </p:spPr>
      </p:pic>
    </p:spTree>
    <p:extLst>
      <p:ext uri="{BB962C8B-B14F-4D97-AF65-F5344CB8AC3E}">
        <p14:creationId xmlns:p14="http://schemas.microsoft.com/office/powerpoint/2010/main" val="2342467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on the MIT dataset</a:t>
            </a:r>
            <a:endParaRPr lang="zh-CN" altLang="en-US" sz="2400" dirty="0"/>
          </a:p>
        </p:txBody>
      </p:sp>
      <p:pic>
        <p:nvPicPr>
          <p:cNvPr id="5" name="图片 4">
            <a:extLst>
              <a:ext uri="{FF2B5EF4-FFF2-40B4-BE49-F238E27FC236}">
                <a16:creationId xmlns:a16="http://schemas.microsoft.com/office/drawing/2014/main" id="{EF4451FF-1A53-4243-B69B-27D3F0FC4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850" y="1303306"/>
            <a:ext cx="1360384" cy="1180814"/>
          </a:xfrm>
          <a:prstGeom prst="rect">
            <a:avLst/>
          </a:prstGeom>
        </p:spPr>
      </p:pic>
      <p:pic>
        <p:nvPicPr>
          <p:cNvPr id="7" name="图片 6">
            <a:extLst>
              <a:ext uri="{FF2B5EF4-FFF2-40B4-BE49-F238E27FC236}">
                <a16:creationId xmlns:a16="http://schemas.microsoft.com/office/drawing/2014/main" id="{4FE41121-23C3-41AC-8093-F99CA0D6B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72" y="1303306"/>
            <a:ext cx="1360384" cy="1180814"/>
          </a:xfrm>
          <a:prstGeom prst="rect">
            <a:avLst/>
          </a:prstGeom>
        </p:spPr>
      </p:pic>
      <p:pic>
        <p:nvPicPr>
          <p:cNvPr id="9" name="图片 8">
            <a:extLst>
              <a:ext uri="{FF2B5EF4-FFF2-40B4-BE49-F238E27FC236}">
                <a16:creationId xmlns:a16="http://schemas.microsoft.com/office/drawing/2014/main" id="{4A1A9CB9-A5A6-430F-B34E-F98ED1743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6385" y="1303306"/>
            <a:ext cx="1360384" cy="1180814"/>
          </a:xfrm>
          <a:prstGeom prst="rect">
            <a:avLst/>
          </a:prstGeom>
        </p:spPr>
      </p:pic>
      <p:pic>
        <p:nvPicPr>
          <p:cNvPr id="11" name="图片 10">
            <a:extLst>
              <a:ext uri="{FF2B5EF4-FFF2-40B4-BE49-F238E27FC236}">
                <a16:creationId xmlns:a16="http://schemas.microsoft.com/office/drawing/2014/main" id="{DBC5F332-B991-441B-8283-4525355EB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207" y="1303306"/>
            <a:ext cx="1360384" cy="1180814"/>
          </a:xfrm>
          <a:prstGeom prst="rect">
            <a:avLst/>
          </a:prstGeom>
        </p:spPr>
      </p:pic>
      <p:pic>
        <p:nvPicPr>
          <p:cNvPr id="13" name="图片 12">
            <a:extLst>
              <a:ext uri="{FF2B5EF4-FFF2-40B4-BE49-F238E27FC236}">
                <a16:creationId xmlns:a16="http://schemas.microsoft.com/office/drawing/2014/main" id="{E7197FF7-AD4D-4DE0-85EB-5E7142B542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8029" y="1303306"/>
            <a:ext cx="1360384" cy="1180814"/>
          </a:xfrm>
          <a:prstGeom prst="rect">
            <a:avLst/>
          </a:prstGeom>
        </p:spPr>
      </p:pic>
      <p:pic>
        <p:nvPicPr>
          <p:cNvPr id="20" name="图片 19">
            <a:extLst>
              <a:ext uri="{FF2B5EF4-FFF2-40B4-BE49-F238E27FC236}">
                <a16:creationId xmlns:a16="http://schemas.microsoft.com/office/drawing/2014/main" id="{BBBF382E-EA84-4037-B2BA-06A88EEBA2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3857" y="2659381"/>
            <a:ext cx="1360368" cy="1180800"/>
          </a:xfrm>
          <a:prstGeom prst="rect">
            <a:avLst/>
          </a:prstGeom>
        </p:spPr>
      </p:pic>
      <p:pic>
        <p:nvPicPr>
          <p:cNvPr id="22" name="图片 21">
            <a:extLst>
              <a:ext uri="{FF2B5EF4-FFF2-40B4-BE49-F238E27FC236}">
                <a16:creationId xmlns:a16="http://schemas.microsoft.com/office/drawing/2014/main" id="{60651F79-7CBB-4758-8F0C-57442BE0EF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8008" y="2659381"/>
            <a:ext cx="1360368" cy="1180800"/>
          </a:xfrm>
          <a:prstGeom prst="rect">
            <a:avLst/>
          </a:prstGeom>
        </p:spPr>
      </p:pic>
      <p:pic>
        <p:nvPicPr>
          <p:cNvPr id="24" name="图片 23">
            <a:extLst>
              <a:ext uri="{FF2B5EF4-FFF2-40B4-BE49-F238E27FC236}">
                <a16:creationId xmlns:a16="http://schemas.microsoft.com/office/drawing/2014/main" id="{00D099E8-69EB-4645-B376-32188984D3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2205" y="2659381"/>
            <a:ext cx="1360368" cy="1180800"/>
          </a:xfrm>
          <a:prstGeom prst="rect">
            <a:avLst/>
          </a:prstGeom>
        </p:spPr>
      </p:pic>
      <p:pic>
        <p:nvPicPr>
          <p:cNvPr id="26" name="图片 25">
            <a:extLst>
              <a:ext uri="{FF2B5EF4-FFF2-40B4-BE49-F238E27FC236}">
                <a16:creationId xmlns:a16="http://schemas.microsoft.com/office/drawing/2014/main" id="{A83A2669-8649-4A09-9F5D-BCC1EED172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96402" y="2659381"/>
            <a:ext cx="1360368" cy="1180800"/>
          </a:xfrm>
          <a:prstGeom prst="rect">
            <a:avLst/>
          </a:prstGeom>
        </p:spPr>
      </p:pic>
      <p:sp>
        <p:nvSpPr>
          <p:cNvPr id="19" name="文本框 13">
            <a:extLst>
              <a:ext uri="{FF2B5EF4-FFF2-40B4-BE49-F238E27FC236}">
                <a16:creationId xmlns:a16="http://schemas.microsoft.com/office/drawing/2014/main" id="{71F010D3-2F12-448E-A2CD-0AB48F60DEDF}"/>
              </a:ext>
            </a:extLst>
          </p:cNvPr>
          <p:cNvSpPr txBox="1"/>
          <p:nvPr/>
        </p:nvSpPr>
        <p:spPr>
          <a:xfrm>
            <a:off x="723091" y="991670"/>
            <a:ext cx="654346" cy="353943"/>
          </a:xfrm>
          <a:prstGeom prst="rect">
            <a:avLst/>
          </a:prstGeom>
          <a:noFill/>
        </p:spPr>
        <p:txBody>
          <a:bodyPr wrap="none" rtlCol="0">
            <a:spAutoFit/>
          </a:bodyPr>
          <a:lstStyle/>
          <a:p>
            <a:r>
              <a:rPr lang="en-US" altLang="zh-CN" sz="1700" dirty="0"/>
              <a:t>Input</a:t>
            </a:r>
            <a:endParaRPr lang="zh-CN" altLang="en-US" sz="1700" dirty="0"/>
          </a:p>
        </p:txBody>
      </p:sp>
      <p:sp>
        <p:nvSpPr>
          <p:cNvPr id="21" name="文本框 14">
            <a:extLst>
              <a:ext uri="{FF2B5EF4-FFF2-40B4-BE49-F238E27FC236}">
                <a16:creationId xmlns:a16="http://schemas.microsoft.com/office/drawing/2014/main" id="{90D6E62B-B583-4AEE-A045-B0FA1D4607E7}"/>
              </a:ext>
            </a:extLst>
          </p:cNvPr>
          <p:cNvSpPr txBox="1"/>
          <p:nvPr/>
        </p:nvSpPr>
        <p:spPr>
          <a:xfrm>
            <a:off x="2029902" y="991670"/>
            <a:ext cx="1531130" cy="353943"/>
          </a:xfrm>
          <a:prstGeom prst="rect">
            <a:avLst/>
          </a:prstGeom>
          <a:noFill/>
        </p:spPr>
        <p:txBody>
          <a:bodyPr wrap="square" rtlCol="0">
            <a:spAutoFit/>
          </a:bodyPr>
          <a:lstStyle/>
          <a:p>
            <a:pPr algn="ctr"/>
            <a:r>
              <a:rPr lang="en-US" altLang="zh-CN" sz="1700" dirty="0"/>
              <a:t>Shi et al. </a:t>
            </a:r>
            <a:endParaRPr lang="zh-CN" altLang="en-US" sz="1700" dirty="0"/>
          </a:p>
        </p:txBody>
      </p:sp>
      <p:sp>
        <p:nvSpPr>
          <p:cNvPr id="23" name="文本框 15">
            <a:extLst>
              <a:ext uri="{FF2B5EF4-FFF2-40B4-BE49-F238E27FC236}">
                <a16:creationId xmlns:a16="http://schemas.microsoft.com/office/drawing/2014/main" id="{FAD9CA10-013D-4057-B52A-BF39890ED7E8}"/>
              </a:ext>
            </a:extLst>
          </p:cNvPr>
          <p:cNvSpPr txBox="1"/>
          <p:nvPr/>
        </p:nvSpPr>
        <p:spPr>
          <a:xfrm>
            <a:off x="3462799" y="991670"/>
            <a:ext cx="2233694" cy="353943"/>
          </a:xfrm>
          <a:prstGeom prst="rect">
            <a:avLst/>
          </a:prstGeom>
          <a:noFill/>
        </p:spPr>
        <p:txBody>
          <a:bodyPr wrap="square" rtlCol="0">
            <a:spAutoFit/>
          </a:bodyPr>
          <a:lstStyle/>
          <a:p>
            <a:pPr algn="ctr"/>
            <a:r>
              <a:rPr lang="en-US" altLang="zh-CN" sz="1700" dirty="0"/>
              <a:t>MSCR</a:t>
            </a:r>
            <a:endParaRPr lang="zh-CN" altLang="en-US" sz="1700" dirty="0"/>
          </a:p>
        </p:txBody>
      </p:sp>
      <p:sp>
        <p:nvSpPr>
          <p:cNvPr id="25" name="文本框 16">
            <a:extLst>
              <a:ext uri="{FF2B5EF4-FFF2-40B4-BE49-F238E27FC236}">
                <a16:creationId xmlns:a16="http://schemas.microsoft.com/office/drawing/2014/main" id="{4B5DF147-E7E1-407B-A703-9C9D73E1E4C8}"/>
              </a:ext>
            </a:extLst>
          </p:cNvPr>
          <p:cNvSpPr txBox="1"/>
          <p:nvPr/>
        </p:nvSpPr>
        <p:spPr>
          <a:xfrm>
            <a:off x="5540083" y="991670"/>
            <a:ext cx="1647483" cy="353943"/>
          </a:xfrm>
          <a:prstGeom prst="rect">
            <a:avLst/>
          </a:prstGeom>
          <a:noFill/>
        </p:spPr>
        <p:txBody>
          <a:bodyPr wrap="square" rtlCol="0">
            <a:spAutoFit/>
          </a:bodyPr>
          <a:lstStyle/>
          <a:p>
            <a:pPr algn="ctr"/>
            <a:r>
              <a:rPr lang="en-US" altLang="zh-CN" sz="1700" b="1" i="1" dirty="0"/>
              <a:t>Ours</a:t>
            </a:r>
            <a:endParaRPr lang="zh-CN" altLang="en-US" sz="1700" b="1" i="1" dirty="0"/>
          </a:p>
        </p:txBody>
      </p:sp>
      <p:sp>
        <p:nvSpPr>
          <p:cNvPr id="27" name="文本框 17">
            <a:extLst>
              <a:ext uri="{FF2B5EF4-FFF2-40B4-BE49-F238E27FC236}">
                <a16:creationId xmlns:a16="http://schemas.microsoft.com/office/drawing/2014/main" id="{D8C30F2F-93EE-494B-A851-FF5A23047698}"/>
              </a:ext>
            </a:extLst>
          </p:cNvPr>
          <p:cNvSpPr txBox="1"/>
          <p:nvPr/>
        </p:nvSpPr>
        <p:spPr>
          <a:xfrm>
            <a:off x="7338108" y="991670"/>
            <a:ext cx="1619788" cy="353943"/>
          </a:xfrm>
          <a:prstGeom prst="rect">
            <a:avLst/>
          </a:prstGeom>
          <a:noFill/>
        </p:spPr>
        <p:txBody>
          <a:bodyPr wrap="square" rtlCol="0">
            <a:spAutoFit/>
          </a:bodyPr>
          <a:lstStyle/>
          <a:p>
            <a:pPr algn="ctr"/>
            <a:r>
              <a:rPr lang="en-US" altLang="zh-CN" sz="1700" dirty="0"/>
              <a:t>Ground truth</a:t>
            </a:r>
            <a:endParaRPr lang="zh-CN" altLang="en-US" sz="1700" dirty="0"/>
          </a:p>
        </p:txBody>
      </p:sp>
    </p:spTree>
    <p:extLst>
      <p:ext uri="{BB962C8B-B14F-4D97-AF65-F5344CB8AC3E}">
        <p14:creationId xmlns:p14="http://schemas.microsoft.com/office/powerpoint/2010/main" val="3706155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with jointly training multiple data sources</a:t>
            </a:r>
            <a:endParaRPr lang="zh-CN" altLang="en-US" sz="2400" dirty="0"/>
          </a:p>
        </p:txBody>
      </p:sp>
      <p:sp>
        <p:nvSpPr>
          <p:cNvPr id="15" name="矩形: 圆角 14">
            <a:extLst>
              <a:ext uri="{FF2B5EF4-FFF2-40B4-BE49-F238E27FC236}">
                <a16:creationId xmlns:a16="http://schemas.microsoft.com/office/drawing/2014/main" id="{C9240282-204E-4EF4-8E3E-0ED4E67C186D}"/>
              </a:ext>
            </a:extLst>
          </p:cNvPr>
          <p:cNvSpPr/>
          <p:nvPr/>
        </p:nvSpPr>
        <p:spPr>
          <a:xfrm>
            <a:off x="725118"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Image</a:t>
            </a:r>
          </a:p>
        </p:txBody>
      </p:sp>
      <p:sp>
        <p:nvSpPr>
          <p:cNvPr id="16" name="矩形: 圆角 15">
            <a:extLst>
              <a:ext uri="{FF2B5EF4-FFF2-40B4-BE49-F238E27FC236}">
                <a16:creationId xmlns:a16="http://schemas.microsoft.com/office/drawing/2014/main" id="{6EBB10BD-EE9F-4E80-8AC3-B4749ADFC95E}"/>
              </a:ext>
            </a:extLst>
          </p:cNvPr>
          <p:cNvSpPr/>
          <p:nvPr/>
        </p:nvSpPr>
        <p:spPr>
          <a:xfrm>
            <a:off x="1958063"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Direct Intrinsic Network</a:t>
            </a:r>
          </a:p>
        </p:txBody>
      </p:sp>
      <p:sp>
        <p:nvSpPr>
          <p:cNvPr id="17" name="矩形: 圆角 16">
            <a:extLst>
              <a:ext uri="{FF2B5EF4-FFF2-40B4-BE49-F238E27FC236}">
                <a16:creationId xmlns:a16="http://schemas.microsoft.com/office/drawing/2014/main" id="{B02A94C4-1195-4FAB-893F-512CFB7A083E}"/>
              </a:ext>
            </a:extLst>
          </p:cNvPr>
          <p:cNvSpPr/>
          <p:nvPr/>
        </p:nvSpPr>
        <p:spPr>
          <a:xfrm>
            <a:off x="1958063" y="2812802"/>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Network</a:t>
            </a:r>
          </a:p>
        </p:txBody>
      </p:sp>
      <p:sp>
        <p:nvSpPr>
          <p:cNvPr id="18" name="矩形: 圆角 17">
            <a:extLst>
              <a:ext uri="{FF2B5EF4-FFF2-40B4-BE49-F238E27FC236}">
                <a16:creationId xmlns:a16="http://schemas.microsoft.com/office/drawing/2014/main" id="{BFD48BC0-D872-4368-8314-C5F06EAB317F}"/>
              </a:ext>
            </a:extLst>
          </p:cNvPr>
          <p:cNvSpPr/>
          <p:nvPr/>
        </p:nvSpPr>
        <p:spPr>
          <a:xfrm>
            <a:off x="725118" y="2812802"/>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Input Edge</a:t>
            </a:r>
          </a:p>
        </p:txBody>
      </p:sp>
      <p:cxnSp>
        <p:nvCxnSpPr>
          <p:cNvPr id="20" name="Straight Arrow Connector 34">
            <a:extLst>
              <a:ext uri="{FF2B5EF4-FFF2-40B4-BE49-F238E27FC236}">
                <a16:creationId xmlns:a16="http://schemas.microsoft.com/office/drawing/2014/main" id="{84138D5F-C5DD-491B-ABDC-B96D72E21A6D}"/>
              </a:ext>
            </a:extLst>
          </p:cNvPr>
          <p:cNvCxnSpPr>
            <a:cxnSpLocks/>
          </p:cNvCxnSpPr>
          <p:nvPr/>
        </p:nvCxnSpPr>
        <p:spPr>
          <a:xfrm>
            <a:off x="1787054" y="2362200"/>
            <a:ext cx="0" cy="679493"/>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34">
            <a:extLst>
              <a:ext uri="{FF2B5EF4-FFF2-40B4-BE49-F238E27FC236}">
                <a16:creationId xmlns:a16="http://schemas.microsoft.com/office/drawing/2014/main" id="{3462B5BD-777C-4F36-97CC-C7F1CD5A1027}"/>
              </a:ext>
            </a:extLst>
          </p:cNvPr>
          <p:cNvCxnSpPr>
            <a:cxnSpLocks/>
          </p:cNvCxnSpPr>
          <p:nvPr/>
        </p:nvCxnSpPr>
        <p:spPr>
          <a:xfrm flipV="1">
            <a:off x="1627736" y="2373365"/>
            <a:ext cx="168672" cy="137"/>
          </a:xfrm>
          <a:prstGeom prst="straightConnector1">
            <a:avLst/>
          </a:prstGeom>
          <a:ln w="25400">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21">
            <a:extLst>
              <a:ext uri="{FF2B5EF4-FFF2-40B4-BE49-F238E27FC236}">
                <a16:creationId xmlns:a16="http://schemas.microsoft.com/office/drawing/2014/main" id="{A19E024D-3A4A-4854-BA73-35E1365CA9F5}"/>
              </a:ext>
            </a:extLst>
          </p:cNvPr>
          <p:cNvCxnSpPr>
            <a:cxnSpLocks/>
          </p:cNvCxnSpPr>
          <p:nvPr/>
        </p:nvCxnSpPr>
        <p:spPr>
          <a:xfrm>
            <a:off x="1621890" y="3039052"/>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6" name="矩形: 圆角 25">
            <a:extLst>
              <a:ext uri="{FF2B5EF4-FFF2-40B4-BE49-F238E27FC236}">
                <a16:creationId xmlns:a16="http://schemas.microsoft.com/office/drawing/2014/main" id="{FC77230B-5E85-432C-8336-98E3F11A0407}"/>
              </a:ext>
            </a:extLst>
          </p:cNvPr>
          <p:cNvSpPr/>
          <p:nvPr/>
        </p:nvSpPr>
        <p:spPr>
          <a:xfrm>
            <a:off x="3273812" y="2075351"/>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sp>
        <p:nvSpPr>
          <p:cNvPr id="35" name="矩形: 圆角 34">
            <a:extLst>
              <a:ext uri="{FF2B5EF4-FFF2-40B4-BE49-F238E27FC236}">
                <a16:creationId xmlns:a16="http://schemas.microsoft.com/office/drawing/2014/main" id="{E40B254D-F320-453D-B241-5A79CCFA803F}"/>
              </a:ext>
            </a:extLst>
          </p:cNvPr>
          <p:cNvSpPr/>
          <p:nvPr/>
        </p:nvSpPr>
        <p:spPr>
          <a:xfrm>
            <a:off x="3278511" y="2811857"/>
            <a:ext cx="902618" cy="4520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Guidance Map</a:t>
            </a:r>
          </a:p>
        </p:txBody>
      </p:sp>
      <p:sp>
        <p:nvSpPr>
          <p:cNvPr id="36" name="矩形: 圆角 35">
            <a:extLst>
              <a:ext uri="{FF2B5EF4-FFF2-40B4-BE49-F238E27FC236}">
                <a16:creationId xmlns:a16="http://schemas.microsoft.com/office/drawing/2014/main" id="{9CEC4BF2-C612-4ED2-9E24-7763B2388DC3}"/>
              </a:ext>
            </a:extLst>
          </p:cNvPr>
          <p:cNvSpPr/>
          <p:nvPr/>
        </p:nvSpPr>
        <p:spPr>
          <a:xfrm>
            <a:off x="6183400" y="2075351"/>
            <a:ext cx="1009021" cy="452053"/>
          </a:xfrm>
          <a:prstGeom prst="roundRect">
            <a:avLst/>
          </a:prstGeom>
          <a:solidFill>
            <a:schemeClr val="accent2">
              <a:lumMod val="20000"/>
              <a:lumOff val="8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Domain Filter</a:t>
            </a:r>
          </a:p>
        </p:txBody>
      </p:sp>
      <p:cxnSp>
        <p:nvCxnSpPr>
          <p:cNvPr id="37" name="Straight Arrow Connector 221">
            <a:extLst>
              <a:ext uri="{FF2B5EF4-FFF2-40B4-BE49-F238E27FC236}">
                <a16:creationId xmlns:a16="http://schemas.microsoft.com/office/drawing/2014/main" id="{4A6BF674-0FBF-4162-B2A6-9E412287C54F}"/>
              </a:ext>
            </a:extLst>
          </p:cNvPr>
          <p:cNvCxnSpPr>
            <a:cxnSpLocks/>
            <a:stCxn id="16" idx="3"/>
            <a:endCxn id="26" idx="1"/>
          </p:cNvCxnSpPr>
          <p:nvPr/>
        </p:nvCxnSpPr>
        <p:spPr>
          <a:xfrm>
            <a:off x="2967084" y="2301377"/>
            <a:ext cx="306729"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221">
            <a:extLst>
              <a:ext uri="{FF2B5EF4-FFF2-40B4-BE49-F238E27FC236}">
                <a16:creationId xmlns:a16="http://schemas.microsoft.com/office/drawing/2014/main" id="{16923375-B3E2-4D17-9B3B-A671A6A139C3}"/>
              </a:ext>
            </a:extLst>
          </p:cNvPr>
          <p:cNvCxnSpPr>
            <a:cxnSpLocks/>
            <a:stCxn id="17" idx="3"/>
            <a:endCxn id="35" idx="1"/>
          </p:cNvCxnSpPr>
          <p:nvPr/>
        </p:nvCxnSpPr>
        <p:spPr>
          <a:xfrm flipV="1">
            <a:off x="2967084" y="3037884"/>
            <a:ext cx="311427" cy="94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0" name="Right Bracket 101">
            <a:extLst>
              <a:ext uri="{FF2B5EF4-FFF2-40B4-BE49-F238E27FC236}">
                <a16:creationId xmlns:a16="http://schemas.microsoft.com/office/drawing/2014/main" id="{1DE0BD77-96BB-4213-BB79-4FFDB2B7072B}"/>
              </a:ext>
            </a:extLst>
          </p:cNvPr>
          <p:cNvSpPr/>
          <p:nvPr/>
        </p:nvSpPr>
        <p:spPr>
          <a:xfrm>
            <a:off x="4188311" y="2301378"/>
            <a:ext cx="997136" cy="736505"/>
          </a:xfrm>
          <a:prstGeom prst="rightBracket">
            <a:avLst>
              <a:gd name="adj" fmla="val 0"/>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43" name="Straight Arrow Connector 151">
            <a:extLst>
              <a:ext uri="{FF2B5EF4-FFF2-40B4-BE49-F238E27FC236}">
                <a16:creationId xmlns:a16="http://schemas.microsoft.com/office/drawing/2014/main" id="{037BEC0A-5A86-496A-96FF-3029B4CA581B}"/>
              </a:ext>
            </a:extLst>
          </p:cNvPr>
          <p:cNvCxnSpPr>
            <a:cxnSpLocks/>
          </p:cNvCxnSpPr>
          <p:nvPr/>
        </p:nvCxnSpPr>
        <p:spPr>
          <a:xfrm>
            <a:off x="4309155" y="2301378"/>
            <a:ext cx="1752584"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221">
            <a:extLst>
              <a:ext uri="{FF2B5EF4-FFF2-40B4-BE49-F238E27FC236}">
                <a16:creationId xmlns:a16="http://schemas.microsoft.com/office/drawing/2014/main" id="{8E5BD611-E001-4EB1-BF6F-D8460A1CB9EC}"/>
              </a:ext>
            </a:extLst>
          </p:cNvPr>
          <p:cNvCxnSpPr>
            <a:cxnSpLocks/>
          </p:cNvCxnSpPr>
          <p:nvPr/>
        </p:nvCxnSpPr>
        <p:spPr>
          <a:xfrm>
            <a:off x="5835499" y="2301378"/>
            <a:ext cx="34790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221">
            <a:extLst>
              <a:ext uri="{FF2B5EF4-FFF2-40B4-BE49-F238E27FC236}">
                <a16:creationId xmlns:a16="http://schemas.microsoft.com/office/drawing/2014/main" id="{B2873017-81ED-4465-A40D-50C28E88E8E6}"/>
              </a:ext>
            </a:extLst>
          </p:cNvPr>
          <p:cNvCxnSpPr>
            <a:cxnSpLocks/>
          </p:cNvCxnSpPr>
          <p:nvPr/>
        </p:nvCxnSpPr>
        <p:spPr>
          <a:xfrm>
            <a:off x="1621890" y="2245360"/>
            <a:ext cx="330327"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6" name="矩形: 圆角 45">
            <a:extLst>
              <a:ext uri="{FF2B5EF4-FFF2-40B4-BE49-F238E27FC236}">
                <a16:creationId xmlns:a16="http://schemas.microsoft.com/office/drawing/2014/main" id="{23B1A9A0-207F-4C35-B6AE-C2979309FF1F}"/>
              </a:ext>
            </a:extLst>
          </p:cNvPr>
          <p:cNvSpPr/>
          <p:nvPr/>
        </p:nvSpPr>
        <p:spPr>
          <a:xfrm>
            <a:off x="7530201" y="2075351"/>
            <a:ext cx="902618" cy="452053"/>
          </a:xfrm>
          <a:prstGeom prst="round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Albedo</a:t>
            </a:r>
          </a:p>
        </p:txBody>
      </p:sp>
      <p:cxnSp>
        <p:nvCxnSpPr>
          <p:cNvPr id="47" name="Straight Arrow Connector 221">
            <a:extLst>
              <a:ext uri="{FF2B5EF4-FFF2-40B4-BE49-F238E27FC236}">
                <a16:creationId xmlns:a16="http://schemas.microsoft.com/office/drawing/2014/main" id="{28CAE8C8-377F-499C-94A4-EB01A567697A}"/>
              </a:ext>
            </a:extLst>
          </p:cNvPr>
          <p:cNvCxnSpPr>
            <a:cxnSpLocks/>
            <a:endCxn id="46" idx="1"/>
          </p:cNvCxnSpPr>
          <p:nvPr/>
        </p:nvCxnSpPr>
        <p:spPr>
          <a:xfrm>
            <a:off x="7192421" y="2301377"/>
            <a:ext cx="337780"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940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with jointly training multiple data sources</a:t>
            </a:r>
            <a:endParaRPr lang="zh-CN" altLang="en-US" sz="2400" dirty="0"/>
          </a:p>
        </p:txBody>
      </p:sp>
      <p:pic>
        <p:nvPicPr>
          <p:cNvPr id="2" name="图片 1">
            <a:extLst>
              <a:ext uri="{FF2B5EF4-FFF2-40B4-BE49-F238E27FC236}">
                <a16:creationId xmlns:a16="http://schemas.microsoft.com/office/drawing/2014/main" id="{8A046F34-CB48-49C2-BDEC-F113A7969068}"/>
              </a:ext>
            </a:extLst>
          </p:cNvPr>
          <p:cNvPicPr>
            <a:picLocks noChangeAspect="1"/>
          </p:cNvPicPr>
          <p:nvPr/>
        </p:nvPicPr>
        <p:blipFill>
          <a:blip r:embed="rId3"/>
          <a:stretch>
            <a:fillRect/>
          </a:stretch>
        </p:blipFill>
        <p:spPr>
          <a:xfrm>
            <a:off x="2480271" y="761997"/>
            <a:ext cx="4183457" cy="4262967"/>
          </a:xfrm>
          <a:prstGeom prst="rect">
            <a:avLst/>
          </a:prstGeom>
        </p:spPr>
      </p:pic>
      <p:sp>
        <p:nvSpPr>
          <p:cNvPr id="3" name="矩形 2">
            <a:extLst>
              <a:ext uri="{FF2B5EF4-FFF2-40B4-BE49-F238E27FC236}">
                <a16:creationId xmlns:a16="http://schemas.microsoft.com/office/drawing/2014/main" id="{104AC722-BC63-4D91-96BE-0160C27C244D}"/>
              </a:ext>
            </a:extLst>
          </p:cNvPr>
          <p:cNvSpPr/>
          <p:nvPr/>
        </p:nvSpPr>
        <p:spPr>
          <a:xfrm>
            <a:off x="2548467" y="4428067"/>
            <a:ext cx="4047066" cy="2201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3376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with jointly training multiple data sources</a:t>
            </a:r>
            <a:endParaRPr lang="zh-CN" altLang="en-US" sz="2400" dirty="0"/>
          </a:p>
        </p:txBody>
      </p:sp>
      <p:pic>
        <p:nvPicPr>
          <p:cNvPr id="2" name="图片 1">
            <a:extLst>
              <a:ext uri="{FF2B5EF4-FFF2-40B4-BE49-F238E27FC236}">
                <a16:creationId xmlns:a16="http://schemas.microsoft.com/office/drawing/2014/main" id="{8A046F34-CB48-49C2-BDEC-F113A7969068}"/>
              </a:ext>
            </a:extLst>
          </p:cNvPr>
          <p:cNvPicPr>
            <a:picLocks noChangeAspect="1"/>
          </p:cNvPicPr>
          <p:nvPr/>
        </p:nvPicPr>
        <p:blipFill>
          <a:blip r:embed="rId3"/>
          <a:stretch>
            <a:fillRect/>
          </a:stretch>
        </p:blipFill>
        <p:spPr>
          <a:xfrm>
            <a:off x="2480271" y="761997"/>
            <a:ext cx="4183457" cy="4262967"/>
          </a:xfrm>
          <a:prstGeom prst="rect">
            <a:avLst/>
          </a:prstGeom>
        </p:spPr>
      </p:pic>
      <p:sp>
        <p:nvSpPr>
          <p:cNvPr id="17" name="矩形 16">
            <a:extLst>
              <a:ext uri="{FF2B5EF4-FFF2-40B4-BE49-F238E27FC236}">
                <a16:creationId xmlns:a16="http://schemas.microsoft.com/office/drawing/2014/main" id="{447D3C1D-955C-4EF6-AFAF-62202F02B005}"/>
              </a:ext>
            </a:extLst>
          </p:cNvPr>
          <p:cNvSpPr/>
          <p:nvPr/>
        </p:nvSpPr>
        <p:spPr>
          <a:xfrm>
            <a:off x="2548928" y="4656667"/>
            <a:ext cx="4047066" cy="2201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938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with jointly training multiple data sources</a:t>
            </a:r>
            <a:endParaRPr lang="zh-CN" altLang="en-US" sz="2400" dirty="0"/>
          </a:p>
        </p:txBody>
      </p:sp>
      <p:pic>
        <p:nvPicPr>
          <p:cNvPr id="15" name="图片 14">
            <a:extLst>
              <a:ext uri="{FF2B5EF4-FFF2-40B4-BE49-F238E27FC236}">
                <a16:creationId xmlns:a16="http://schemas.microsoft.com/office/drawing/2014/main" id="{A9DC36DC-33A0-4FE2-91B8-14046AA66495}"/>
              </a:ext>
            </a:extLst>
          </p:cNvPr>
          <p:cNvPicPr>
            <a:picLocks noChangeAspect="1"/>
          </p:cNvPicPr>
          <p:nvPr/>
        </p:nvPicPr>
        <p:blipFill>
          <a:blip r:embed="rId3"/>
          <a:stretch>
            <a:fillRect/>
          </a:stretch>
        </p:blipFill>
        <p:spPr>
          <a:xfrm>
            <a:off x="2480271" y="761997"/>
            <a:ext cx="4183457" cy="4262967"/>
          </a:xfrm>
          <a:prstGeom prst="rect">
            <a:avLst/>
          </a:prstGeom>
        </p:spPr>
      </p:pic>
      <p:sp>
        <p:nvSpPr>
          <p:cNvPr id="16" name="矩形 15">
            <a:extLst>
              <a:ext uri="{FF2B5EF4-FFF2-40B4-BE49-F238E27FC236}">
                <a16:creationId xmlns:a16="http://schemas.microsoft.com/office/drawing/2014/main" id="{4B1CB3E9-269F-4D3F-98B1-093C262E1A94}"/>
              </a:ext>
            </a:extLst>
          </p:cNvPr>
          <p:cNvSpPr/>
          <p:nvPr/>
        </p:nvSpPr>
        <p:spPr>
          <a:xfrm>
            <a:off x="2548928" y="4656667"/>
            <a:ext cx="4047066" cy="2201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3674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607DE8-9F2E-4347-AE8A-57B8C8D9F07E}"/>
              </a:ext>
            </a:extLst>
          </p:cNvPr>
          <p:cNvSpPr txBox="1"/>
          <p:nvPr/>
        </p:nvSpPr>
        <p:spPr>
          <a:xfrm flipH="1">
            <a:off x="237105" y="148856"/>
            <a:ext cx="5135881" cy="461665"/>
          </a:xfrm>
          <a:prstGeom prst="rect">
            <a:avLst/>
          </a:prstGeom>
          <a:noFill/>
        </p:spPr>
        <p:txBody>
          <a:bodyPr wrap="square" rtlCol="0">
            <a:spAutoFit/>
          </a:bodyPr>
          <a:lstStyle/>
          <a:p>
            <a:r>
              <a:rPr lang="en-US" altLang="zh-CN" sz="2400" dirty="0"/>
              <a:t>Problem definition</a:t>
            </a:r>
            <a:endParaRPr lang="zh-CN" altLang="en-US" sz="2400" dirty="0"/>
          </a:p>
        </p:txBody>
      </p:sp>
      <p:pic>
        <p:nvPicPr>
          <p:cNvPr id="3" name="图片 2">
            <a:extLst>
              <a:ext uri="{FF2B5EF4-FFF2-40B4-BE49-F238E27FC236}">
                <a16:creationId xmlns:a16="http://schemas.microsoft.com/office/drawing/2014/main" id="{E3B678D4-3559-47A5-A5F3-8EE018259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584" y="2841541"/>
            <a:ext cx="2097334" cy="1350215"/>
          </a:xfrm>
          <a:prstGeom prst="rect">
            <a:avLst/>
          </a:prstGeom>
        </p:spPr>
      </p:pic>
      <p:pic>
        <p:nvPicPr>
          <p:cNvPr id="6" name="图片 5">
            <a:extLst>
              <a:ext uri="{FF2B5EF4-FFF2-40B4-BE49-F238E27FC236}">
                <a16:creationId xmlns:a16="http://schemas.microsoft.com/office/drawing/2014/main" id="{D0E7D0C5-64F7-4A1A-BD02-D70701239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028" y="875770"/>
            <a:ext cx="2097000" cy="1350000"/>
          </a:xfrm>
          <a:prstGeom prst="rect">
            <a:avLst/>
          </a:prstGeom>
        </p:spPr>
      </p:pic>
      <p:pic>
        <p:nvPicPr>
          <p:cNvPr id="9" name="图片 8">
            <a:extLst>
              <a:ext uri="{FF2B5EF4-FFF2-40B4-BE49-F238E27FC236}">
                <a16:creationId xmlns:a16="http://schemas.microsoft.com/office/drawing/2014/main" id="{99ECBD2E-1321-4D7F-8D9C-EBDC50EDF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3563" y="2841543"/>
            <a:ext cx="2097334" cy="1350215"/>
          </a:xfrm>
          <a:prstGeom prst="rect">
            <a:avLst/>
          </a:prstGeom>
        </p:spPr>
      </p:pic>
      <p:sp>
        <p:nvSpPr>
          <p:cNvPr id="10" name="文本框 9">
            <a:extLst>
              <a:ext uri="{FF2B5EF4-FFF2-40B4-BE49-F238E27FC236}">
                <a16:creationId xmlns:a16="http://schemas.microsoft.com/office/drawing/2014/main" id="{BEBC7B47-BE6E-4205-BB2D-D54805565964}"/>
              </a:ext>
            </a:extLst>
          </p:cNvPr>
          <p:cNvSpPr txBox="1"/>
          <p:nvPr/>
        </p:nvSpPr>
        <p:spPr>
          <a:xfrm>
            <a:off x="3761316" y="2271724"/>
            <a:ext cx="1016468" cy="338554"/>
          </a:xfrm>
          <a:prstGeom prst="rect">
            <a:avLst/>
          </a:prstGeom>
          <a:noFill/>
        </p:spPr>
        <p:txBody>
          <a:bodyPr wrap="square" rtlCol="0">
            <a:spAutoFit/>
          </a:bodyPr>
          <a:lstStyle/>
          <a:p>
            <a:pPr algn="ctr"/>
            <a:r>
              <a:rPr lang="en-US" altLang="zh-CN" sz="1600" dirty="0"/>
              <a:t>Input</a:t>
            </a:r>
            <a:endParaRPr lang="zh-CN" altLang="en-US" sz="1600" dirty="0"/>
          </a:p>
        </p:txBody>
      </p:sp>
      <p:sp>
        <p:nvSpPr>
          <p:cNvPr id="11" name="文本框 10">
            <a:extLst>
              <a:ext uri="{FF2B5EF4-FFF2-40B4-BE49-F238E27FC236}">
                <a16:creationId xmlns:a16="http://schemas.microsoft.com/office/drawing/2014/main" id="{661FAA2A-1C61-4CC9-9EC4-819FCCD8FC62}"/>
              </a:ext>
            </a:extLst>
          </p:cNvPr>
          <p:cNvSpPr txBox="1"/>
          <p:nvPr/>
        </p:nvSpPr>
        <p:spPr>
          <a:xfrm>
            <a:off x="2052230" y="4210707"/>
            <a:ext cx="1939999" cy="338554"/>
          </a:xfrm>
          <a:prstGeom prst="rect">
            <a:avLst/>
          </a:prstGeom>
          <a:noFill/>
        </p:spPr>
        <p:txBody>
          <a:bodyPr wrap="square" rtlCol="0">
            <a:spAutoFit/>
          </a:bodyPr>
          <a:lstStyle/>
          <a:p>
            <a:pPr algn="ctr"/>
            <a:r>
              <a:rPr lang="en-US" altLang="zh-CN" sz="1600" dirty="0"/>
              <a:t>Albedo/Reflectance</a:t>
            </a:r>
            <a:endParaRPr lang="zh-CN" altLang="en-US" sz="1600" dirty="0"/>
          </a:p>
        </p:txBody>
      </p:sp>
      <p:sp>
        <p:nvSpPr>
          <p:cNvPr id="12" name="文本框 11">
            <a:extLst>
              <a:ext uri="{FF2B5EF4-FFF2-40B4-BE49-F238E27FC236}">
                <a16:creationId xmlns:a16="http://schemas.microsoft.com/office/drawing/2014/main" id="{8F1F2D56-581D-4829-9812-D749F9EB7EA5}"/>
              </a:ext>
            </a:extLst>
          </p:cNvPr>
          <p:cNvSpPr txBox="1"/>
          <p:nvPr/>
        </p:nvSpPr>
        <p:spPr>
          <a:xfrm>
            <a:off x="4930574" y="4216811"/>
            <a:ext cx="1157354" cy="338554"/>
          </a:xfrm>
          <a:prstGeom prst="rect">
            <a:avLst/>
          </a:prstGeom>
          <a:noFill/>
        </p:spPr>
        <p:txBody>
          <a:bodyPr wrap="square" rtlCol="0">
            <a:spAutoFit/>
          </a:bodyPr>
          <a:lstStyle/>
          <a:p>
            <a:pPr algn="ctr"/>
            <a:r>
              <a:rPr lang="en-US" altLang="zh-CN" sz="1600" dirty="0"/>
              <a:t>Shading</a:t>
            </a:r>
            <a:endParaRPr lang="zh-CN" altLang="en-US" sz="1200" dirty="0"/>
          </a:p>
        </p:txBody>
      </p:sp>
      <p:sp>
        <p:nvSpPr>
          <p:cNvPr id="14" name="弧形 13">
            <a:extLst>
              <a:ext uri="{FF2B5EF4-FFF2-40B4-BE49-F238E27FC236}">
                <a16:creationId xmlns:a16="http://schemas.microsoft.com/office/drawing/2014/main" id="{FF67FBC9-DF9C-450A-9DF0-9A4F160EE8DD}"/>
              </a:ext>
            </a:extLst>
          </p:cNvPr>
          <p:cNvSpPr/>
          <p:nvPr/>
        </p:nvSpPr>
        <p:spPr>
          <a:xfrm>
            <a:off x="4488679" y="1958341"/>
            <a:ext cx="1658741" cy="1782762"/>
          </a:xfrm>
          <a:prstGeom prst="arc">
            <a:avLst>
              <a:gd name="adj1" fmla="val 16361153"/>
              <a:gd name="adj2" fmla="val 2145561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34968916-25CB-4A7C-85A8-3EBE36362DAA}"/>
              </a:ext>
            </a:extLst>
          </p:cNvPr>
          <p:cNvSpPr/>
          <p:nvPr/>
        </p:nvSpPr>
        <p:spPr>
          <a:xfrm>
            <a:off x="4014372" y="3279437"/>
            <a:ext cx="510356" cy="461665"/>
          </a:xfrm>
          <a:prstGeom prst="rect">
            <a:avLst/>
          </a:prstGeom>
        </p:spPr>
        <p:txBody>
          <a:bodyPr wrap="square">
            <a:spAutoFit/>
          </a:bodyPr>
          <a:lstStyle/>
          <a:p>
            <a:pPr algn="ctr"/>
            <a:r>
              <a:rPr lang="en-US" altLang="zh-CN" sz="2400" b="1" dirty="0">
                <a:latin typeface="DaunPenh" panose="01010101010101010101" pitchFamily="2" charset="0"/>
                <a:cs typeface="DaunPenh" panose="01010101010101010101" pitchFamily="2" charset="0"/>
              </a:rPr>
              <a:t>⊙</a:t>
            </a:r>
            <a:endParaRPr lang="zh-CN" altLang="en-US" sz="2400" dirty="0"/>
          </a:p>
        </p:txBody>
      </p:sp>
      <p:pic>
        <p:nvPicPr>
          <p:cNvPr id="16" name="图片 15">
            <a:extLst>
              <a:ext uri="{FF2B5EF4-FFF2-40B4-BE49-F238E27FC236}">
                <a16:creationId xmlns:a16="http://schemas.microsoft.com/office/drawing/2014/main" id="{CE494BB8-7448-4654-BC32-7062CD4D1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986" y="2841542"/>
            <a:ext cx="2097334" cy="1350215"/>
          </a:xfrm>
          <a:prstGeom prst="rect">
            <a:avLst/>
          </a:prstGeom>
        </p:spPr>
      </p:pic>
      <p:sp>
        <p:nvSpPr>
          <p:cNvPr id="18" name="弧形 17">
            <a:extLst>
              <a:ext uri="{FF2B5EF4-FFF2-40B4-BE49-F238E27FC236}">
                <a16:creationId xmlns:a16="http://schemas.microsoft.com/office/drawing/2014/main" id="{389BA3B1-4F72-4A41-9E8F-18AC187282A0}"/>
              </a:ext>
            </a:extLst>
          </p:cNvPr>
          <p:cNvSpPr/>
          <p:nvPr/>
        </p:nvSpPr>
        <p:spPr>
          <a:xfrm flipH="1">
            <a:off x="2412156" y="1958341"/>
            <a:ext cx="1658741" cy="1782762"/>
          </a:xfrm>
          <a:prstGeom prst="arc">
            <a:avLst>
              <a:gd name="adj1" fmla="val 16361153"/>
              <a:gd name="adj2" fmla="val 2145561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47122BF2-677C-46D8-91E7-19E329D3906B}"/>
              </a:ext>
            </a:extLst>
          </p:cNvPr>
          <p:cNvSpPr/>
          <p:nvPr/>
        </p:nvSpPr>
        <p:spPr>
          <a:xfrm>
            <a:off x="6537099" y="3325603"/>
            <a:ext cx="417102" cy="369332"/>
          </a:xfrm>
          <a:prstGeom prst="rect">
            <a:avLst/>
          </a:prstGeom>
        </p:spPr>
        <p:txBody>
          <a:bodyPr wrap="none">
            <a:spAutoFit/>
          </a:bodyPr>
          <a:lstStyle/>
          <a:p>
            <a:r>
              <a:rPr lang="en-US" altLang="zh-CN" b="1" dirty="0">
                <a:latin typeface="DaunPenh" panose="01010101010101010101" pitchFamily="2" charset="0"/>
                <a:cs typeface="DaunPenh" panose="01010101010101010101" pitchFamily="2" charset="0"/>
              </a:rPr>
              <a:t>≈</a:t>
            </a:r>
            <a:endParaRPr lang="zh-CN" altLang="en-US" dirty="0"/>
          </a:p>
        </p:txBody>
      </p:sp>
      <p:sp>
        <p:nvSpPr>
          <p:cNvPr id="19" name="文本框 18">
            <a:extLst>
              <a:ext uri="{FF2B5EF4-FFF2-40B4-BE49-F238E27FC236}">
                <a16:creationId xmlns:a16="http://schemas.microsoft.com/office/drawing/2014/main" id="{A1DD3C17-8600-42F9-B9E6-F35C74F3C056}"/>
              </a:ext>
            </a:extLst>
          </p:cNvPr>
          <p:cNvSpPr txBox="1"/>
          <p:nvPr/>
        </p:nvSpPr>
        <p:spPr>
          <a:xfrm>
            <a:off x="7480419" y="4210707"/>
            <a:ext cx="1016468" cy="338554"/>
          </a:xfrm>
          <a:prstGeom prst="rect">
            <a:avLst/>
          </a:prstGeom>
          <a:noFill/>
        </p:spPr>
        <p:txBody>
          <a:bodyPr wrap="square" rtlCol="0">
            <a:spAutoFit/>
          </a:bodyPr>
          <a:lstStyle/>
          <a:p>
            <a:pPr algn="ctr"/>
            <a:r>
              <a:rPr lang="en-US" altLang="zh-CN" sz="1600" dirty="0"/>
              <a:t>Input</a:t>
            </a:r>
            <a:endParaRPr lang="zh-CN" altLang="en-US" sz="1600" dirty="0"/>
          </a:p>
        </p:txBody>
      </p:sp>
    </p:spTree>
    <p:extLst>
      <p:ext uri="{BB962C8B-B14F-4D97-AF65-F5344CB8AC3E}">
        <p14:creationId xmlns:p14="http://schemas.microsoft.com/office/powerpoint/2010/main" val="1564242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with jointly training multiple data sources</a:t>
            </a:r>
            <a:endParaRPr lang="zh-CN" altLang="en-US" sz="2400" dirty="0"/>
          </a:p>
        </p:txBody>
      </p:sp>
      <p:pic>
        <p:nvPicPr>
          <p:cNvPr id="19" name="图片 18">
            <a:extLst>
              <a:ext uri="{FF2B5EF4-FFF2-40B4-BE49-F238E27FC236}">
                <a16:creationId xmlns:a16="http://schemas.microsoft.com/office/drawing/2014/main" id="{6D3121FF-242D-4C30-B74A-F2D06B8D8169}"/>
              </a:ext>
            </a:extLst>
          </p:cNvPr>
          <p:cNvPicPr>
            <a:picLocks noChangeAspect="1"/>
          </p:cNvPicPr>
          <p:nvPr/>
        </p:nvPicPr>
        <p:blipFill>
          <a:blip r:embed="rId3"/>
          <a:stretch>
            <a:fillRect/>
          </a:stretch>
        </p:blipFill>
        <p:spPr>
          <a:xfrm>
            <a:off x="2016544" y="1072812"/>
            <a:ext cx="1800785" cy="1195835"/>
          </a:xfrm>
          <a:prstGeom prst="rect">
            <a:avLst/>
          </a:prstGeom>
        </p:spPr>
      </p:pic>
      <p:pic>
        <p:nvPicPr>
          <p:cNvPr id="21" name="图片 20">
            <a:extLst>
              <a:ext uri="{FF2B5EF4-FFF2-40B4-BE49-F238E27FC236}">
                <a16:creationId xmlns:a16="http://schemas.microsoft.com/office/drawing/2014/main" id="{7386E7B4-456E-42BB-87AD-D6B0FEF2FCF3}"/>
              </a:ext>
            </a:extLst>
          </p:cNvPr>
          <p:cNvPicPr>
            <a:picLocks noChangeAspect="1"/>
          </p:cNvPicPr>
          <p:nvPr/>
        </p:nvPicPr>
        <p:blipFill>
          <a:blip r:embed="rId4"/>
          <a:stretch>
            <a:fillRect/>
          </a:stretch>
        </p:blipFill>
        <p:spPr>
          <a:xfrm>
            <a:off x="3882856" y="1072812"/>
            <a:ext cx="1800785" cy="1195835"/>
          </a:xfrm>
          <a:prstGeom prst="rect">
            <a:avLst/>
          </a:prstGeom>
        </p:spPr>
      </p:pic>
      <p:pic>
        <p:nvPicPr>
          <p:cNvPr id="23" name="图片 22">
            <a:extLst>
              <a:ext uri="{FF2B5EF4-FFF2-40B4-BE49-F238E27FC236}">
                <a16:creationId xmlns:a16="http://schemas.microsoft.com/office/drawing/2014/main" id="{A255B814-8A96-4A9C-A452-DE998A166021}"/>
              </a:ext>
            </a:extLst>
          </p:cNvPr>
          <p:cNvPicPr>
            <a:picLocks noChangeAspect="1"/>
          </p:cNvPicPr>
          <p:nvPr/>
        </p:nvPicPr>
        <p:blipFill>
          <a:blip r:embed="rId5"/>
          <a:stretch>
            <a:fillRect/>
          </a:stretch>
        </p:blipFill>
        <p:spPr>
          <a:xfrm>
            <a:off x="5749168" y="1072812"/>
            <a:ext cx="1800785" cy="1195835"/>
          </a:xfrm>
          <a:prstGeom prst="rect">
            <a:avLst/>
          </a:prstGeom>
        </p:spPr>
      </p:pic>
      <p:pic>
        <p:nvPicPr>
          <p:cNvPr id="25" name="图片 24">
            <a:extLst>
              <a:ext uri="{FF2B5EF4-FFF2-40B4-BE49-F238E27FC236}">
                <a16:creationId xmlns:a16="http://schemas.microsoft.com/office/drawing/2014/main" id="{26F27425-3C6A-4452-9240-53125DA84888}"/>
              </a:ext>
            </a:extLst>
          </p:cNvPr>
          <p:cNvPicPr>
            <a:picLocks noChangeAspect="1"/>
          </p:cNvPicPr>
          <p:nvPr/>
        </p:nvPicPr>
        <p:blipFill>
          <a:blip r:embed="rId6"/>
          <a:stretch>
            <a:fillRect/>
          </a:stretch>
        </p:blipFill>
        <p:spPr>
          <a:xfrm>
            <a:off x="5749431" y="3607445"/>
            <a:ext cx="1800522" cy="1209951"/>
          </a:xfrm>
          <a:prstGeom prst="rect">
            <a:avLst/>
          </a:prstGeom>
        </p:spPr>
      </p:pic>
      <p:pic>
        <p:nvPicPr>
          <p:cNvPr id="27" name="图片 26">
            <a:extLst>
              <a:ext uri="{FF2B5EF4-FFF2-40B4-BE49-F238E27FC236}">
                <a16:creationId xmlns:a16="http://schemas.microsoft.com/office/drawing/2014/main" id="{6952EF52-7671-4AF0-84E5-F61A34AAD5CB}"/>
              </a:ext>
            </a:extLst>
          </p:cNvPr>
          <p:cNvPicPr>
            <a:picLocks noChangeAspect="1"/>
          </p:cNvPicPr>
          <p:nvPr/>
        </p:nvPicPr>
        <p:blipFill>
          <a:blip r:embed="rId7"/>
          <a:stretch>
            <a:fillRect/>
          </a:stretch>
        </p:blipFill>
        <p:spPr>
          <a:xfrm>
            <a:off x="3883119" y="3607445"/>
            <a:ext cx="1800522" cy="1209951"/>
          </a:xfrm>
          <a:prstGeom prst="rect">
            <a:avLst/>
          </a:prstGeom>
        </p:spPr>
      </p:pic>
      <p:pic>
        <p:nvPicPr>
          <p:cNvPr id="28" name="图片 27">
            <a:extLst>
              <a:ext uri="{FF2B5EF4-FFF2-40B4-BE49-F238E27FC236}">
                <a16:creationId xmlns:a16="http://schemas.microsoft.com/office/drawing/2014/main" id="{6B08E6F4-F999-4880-A091-24944BFF42E9}"/>
              </a:ext>
            </a:extLst>
          </p:cNvPr>
          <p:cNvPicPr>
            <a:picLocks noChangeAspect="1"/>
          </p:cNvPicPr>
          <p:nvPr/>
        </p:nvPicPr>
        <p:blipFill>
          <a:blip r:embed="rId8"/>
          <a:stretch>
            <a:fillRect/>
          </a:stretch>
        </p:blipFill>
        <p:spPr>
          <a:xfrm>
            <a:off x="2016807" y="3607445"/>
            <a:ext cx="1800522" cy="1209951"/>
          </a:xfrm>
          <a:prstGeom prst="rect">
            <a:avLst/>
          </a:prstGeom>
        </p:spPr>
      </p:pic>
      <p:pic>
        <p:nvPicPr>
          <p:cNvPr id="29" name="图片 28">
            <a:extLst>
              <a:ext uri="{FF2B5EF4-FFF2-40B4-BE49-F238E27FC236}">
                <a16:creationId xmlns:a16="http://schemas.microsoft.com/office/drawing/2014/main" id="{A18AFB06-64CB-4B68-80A3-F208FEA7935B}"/>
              </a:ext>
            </a:extLst>
          </p:cNvPr>
          <p:cNvPicPr>
            <a:picLocks noChangeAspect="1"/>
          </p:cNvPicPr>
          <p:nvPr/>
        </p:nvPicPr>
        <p:blipFill>
          <a:blip r:embed="rId9"/>
          <a:stretch>
            <a:fillRect/>
          </a:stretch>
        </p:blipFill>
        <p:spPr>
          <a:xfrm>
            <a:off x="5749431" y="2339236"/>
            <a:ext cx="1800522" cy="1195547"/>
          </a:xfrm>
          <a:prstGeom prst="rect">
            <a:avLst/>
          </a:prstGeom>
        </p:spPr>
      </p:pic>
      <p:pic>
        <p:nvPicPr>
          <p:cNvPr id="30" name="图片 29">
            <a:extLst>
              <a:ext uri="{FF2B5EF4-FFF2-40B4-BE49-F238E27FC236}">
                <a16:creationId xmlns:a16="http://schemas.microsoft.com/office/drawing/2014/main" id="{82CC0A16-AD0C-4854-A14F-BA0E5A5FEF24}"/>
              </a:ext>
            </a:extLst>
          </p:cNvPr>
          <p:cNvPicPr>
            <a:picLocks noChangeAspect="1"/>
          </p:cNvPicPr>
          <p:nvPr/>
        </p:nvPicPr>
        <p:blipFill>
          <a:blip r:embed="rId10"/>
          <a:stretch>
            <a:fillRect/>
          </a:stretch>
        </p:blipFill>
        <p:spPr>
          <a:xfrm>
            <a:off x="2016807" y="2339236"/>
            <a:ext cx="1800522" cy="1195547"/>
          </a:xfrm>
          <a:prstGeom prst="rect">
            <a:avLst/>
          </a:prstGeom>
        </p:spPr>
      </p:pic>
      <p:pic>
        <p:nvPicPr>
          <p:cNvPr id="31" name="图片 30">
            <a:extLst>
              <a:ext uri="{FF2B5EF4-FFF2-40B4-BE49-F238E27FC236}">
                <a16:creationId xmlns:a16="http://schemas.microsoft.com/office/drawing/2014/main" id="{491C87A0-F9DF-430D-BF5C-969CE0172CC9}"/>
              </a:ext>
            </a:extLst>
          </p:cNvPr>
          <p:cNvPicPr>
            <a:picLocks noChangeAspect="1"/>
          </p:cNvPicPr>
          <p:nvPr/>
        </p:nvPicPr>
        <p:blipFill>
          <a:blip r:embed="rId11"/>
          <a:stretch>
            <a:fillRect/>
          </a:stretch>
        </p:blipFill>
        <p:spPr>
          <a:xfrm>
            <a:off x="3883119" y="2339236"/>
            <a:ext cx="1800522" cy="1195547"/>
          </a:xfrm>
          <a:prstGeom prst="rect">
            <a:avLst/>
          </a:prstGeom>
        </p:spPr>
      </p:pic>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120913D3-26D1-4C5E-961C-DA5A6E47C994}"/>
                  </a:ext>
                </a:extLst>
              </p:cNvPr>
              <p:cNvSpPr txBox="1"/>
              <p:nvPr/>
            </p:nvSpPr>
            <p:spPr>
              <a:xfrm flipH="1">
                <a:off x="2469983" y="696246"/>
                <a:ext cx="92280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𝐼</m:t>
                      </m:r>
                    </m:oMath>
                  </m:oMathPara>
                </a14:m>
                <a:endParaRPr lang="zh-CN" altLang="en-US" sz="2000" dirty="0"/>
              </a:p>
            </p:txBody>
          </p:sp>
        </mc:Choice>
        <mc:Fallback xmlns="">
          <p:sp>
            <p:nvSpPr>
              <p:cNvPr id="32" name="文本框 31">
                <a:extLst>
                  <a:ext uri="{FF2B5EF4-FFF2-40B4-BE49-F238E27FC236}">
                    <a16:creationId xmlns:a16="http://schemas.microsoft.com/office/drawing/2014/main" id="{120913D3-26D1-4C5E-961C-DA5A6E47C994}"/>
                  </a:ext>
                </a:extLst>
              </p:cNvPr>
              <p:cNvSpPr txBox="1">
                <a:spLocks noRot="1" noChangeAspect="1" noMove="1" noResize="1" noEditPoints="1" noAdjustHandles="1" noChangeArrowheads="1" noChangeShapeType="1" noTextEdit="1"/>
              </p:cNvSpPr>
              <p:nvPr/>
            </p:nvSpPr>
            <p:spPr>
              <a:xfrm flipH="1">
                <a:off x="2469983" y="696246"/>
                <a:ext cx="922804" cy="36933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A3AE9255-E041-4E35-B2A1-9B43E10BB212}"/>
                  </a:ext>
                </a:extLst>
              </p:cNvPr>
              <p:cNvSpPr txBox="1"/>
              <p:nvPr/>
            </p:nvSpPr>
            <p:spPr>
              <a:xfrm flipH="1">
                <a:off x="3699915" y="696246"/>
                <a:ext cx="2200473" cy="400110"/>
              </a:xfrm>
              <a:prstGeom prst="rect">
                <a:avLst/>
              </a:prstGeom>
              <a:noFill/>
            </p:spPr>
            <p:txBody>
              <a:bodyPr wrap="square" rtlCol="0">
                <a:spAutoFit/>
              </a:bodyPr>
              <a:lstStyle/>
              <a:p>
                <a:pPr algn="ctr"/>
                <a14:m>
                  <m:oMath xmlns:m="http://schemas.openxmlformats.org/officeDocument/2006/math">
                    <m:r>
                      <a:rPr lang="en-US" altLang="zh-CN" b="0" i="1" dirty="0" smtClean="0">
                        <a:latin typeface="Cambria Math" panose="02040503050406030204" pitchFamily="18" charset="0"/>
                      </a:rPr>
                      <m:t>𝑅</m:t>
                    </m:r>
                  </m:oMath>
                </a14:m>
                <a:r>
                  <a:rPr lang="zh-CN" altLang="en-US" sz="2000" dirty="0"/>
                  <a:t> </a:t>
                </a:r>
                <a:r>
                  <a:rPr lang="en-US" altLang="zh-CN" dirty="0"/>
                  <a:t>w/o Joint train</a:t>
                </a:r>
                <a:endParaRPr lang="zh-CN" altLang="en-US" sz="2000" dirty="0"/>
              </a:p>
            </p:txBody>
          </p:sp>
        </mc:Choice>
        <mc:Fallback xmlns="">
          <p:sp>
            <p:nvSpPr>
              <p:cNvPr id="33" name="文本框 32">
                <a:extLst>
                  <a:ext uri="{FF2B5EF4-FFF2-40B4-BE49-F238E27FC236}">
                    <a16:creationId xmlns:a16="http://schemas.microsoft.com/office/drawing/2014/main" id="{A3AE9255-E041-4E35-B2A1-9B43E10BB212}"/>
                  </a:ext>
                </a:extLst>
              </p:cNvPr>
              <p:cNvSpPr txBox="1">
                <a:spLocks noRot="1" noChangeAspect="1" noMove="1" noResize="1" noEditPoints="1" noAdjustHandles="1" noChangeArrowheads="1" noChangeShapeType="1" noTextEdit="1"/>
              </p:cNvSpPr>
              <p:nvPr/>
            </p:nvSpPr>
            <p:spPr>
              <a:xfrm flipH="1">
                <a:off x="3699915" y="696246"/>
                <a:ext cx="2200473" cy="400110"/>
              </a:xfrm>
              <a:prstGeom prst="rect">
                <a:avLst/>
              </a:prstGeom>
              <a:blipFill>
                <a:blip r:embed="rId13"/>
                <a:stretch>
                  <a:fillRect t="-1515" b="-212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34D835E-736F-4356-93EB-D6615BD0785D}"/>
                  </a:ext>
                </a:extLst>
              </p:cNvPr>
              <p:cNvSpPr txBox="1"/>
              <p:nvPr/>
            </p:nvSpPr>
            <p:spPr>
              <a:xfrm flipH="1">
                <a:off x="5742996" y="696246"/>
                <a:ext cx="1806957" cy="400110"/>
              </a:xfrm>
              <a:prstGeom prst="rect">
                <a:avLst/>
              </a:prstGeom>
              <a:noFill/>
            </p:spPr>
            <p:txBody>
              <a:bodyPr wrap="square" rtlCol="0">
                <a:spAutoFit/>
              </a:bodyPr>
              <a:lstStyle/>
              <a:p>
                <a:pPr algn="ctr"/>
                <a14:m>
                  <m:oMath xmlns:m="http://schemas.openxmlformats.org/officeDocument/2006/math">
                    <m:r>
                      <a:rPr lang="en-US" altLang="zh-CN" b="0" i="1" dirty="0" smtClean="0">
                        <a:latin typeface="Cambria Math" panose="02040503050406030204" pitchFamily="18" charset="0"/>
                      </a:rPr>
                      <m:t>𝑅</m:t>
                    </m:r>
                  </m:oMath>
                </a14:m>
                <a:r>
                  <a:rPr lang="zh-CN" altLang="en-US" sz="2000" dirty="0"/>
                  <a:t> </a:t>
                </a:r>
                <a:r>
                  <a:rPr lang="en-US" altLang="zh-CN" dirty="0"/>
                  <a:t>w. Joint train</a:t>
                </a:r>
                <a:endParaRPr lang="zh-CN" altLang="en-US" dirty="0"/>
              </a:p>
            </p:txBody>
          </p:sp>
        </mc:Choice>
        <mc:Fallback xmlns="">
          <p:sp>
            <p:nvSpPr>
              <p:cNvPr id="34" name="文本框 33">
                <a:extLst>
                  <a:ext uri="{FF2B5EF4-FFF2-40B4-BE49-F238E27FC236}">
                    <a16:creationId xmlns:a16="http://schemas.microsoft.com/office/drawing/2014/main" id="{E34D835E-736F-4356-93EB-D6615BD0785D}"/>
                  </a:ext>
                </a:extLst>
              </p:cNvPr>
              <p:cNvSpPr txBox="1">
                <a:spLocks noRot="1" noChangeAspect="1" noMove="1" noResize="1" noEditPoints="1" noAdjustHandles="1" noChangeArrowheads="1" noChangeShapeType="1" noTextEdit="1"/>
              </p:cNvSpPr>
              <p:nvPr/>
            </p:nvSpPr>
            <p:spPr>
              <a:xfrm flipH="1">
                <a:off x="5742996" y="696246"/>
                <a:ext cx="1806957" cy="400110"/>
              </a:xfrm>
              <a:prstGeom prst="rect">
                <a:avLst/>
              </a:prstGeom>
              <a:blipFill>
                <a:blip r:embed="rId14"/>
                <a:stretch>
                  <a:fillRect t="-1515" b="-2121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6592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with jointly training multiple data sources</a:t>
            </a:r>
            <a:endParaRPr lang="zh-CN" altLang="en-US" sz="2400" dirty="0"/>
          </a:p>
        </p:txBody>
      </p:sp>
      <p:pic>
        <p:nvPicPr>
          <p:cNvPr id="19" name="图片 18">
            <a:extLst>
              <a:ext uri="{FF2B5EF4-FFF2-40B4-BE49-F238E27FC236}">
                <a16:creationId xmlns:a16="http://schemas.microsoft.com/office/drawing/2014/main" id="{6D3121FF-242D-4C30-B74A-F2D06B8D8169}"/>
              </a:ext>
            </a:extLst>
          </p:cNvPr>
          <p:cNvPicPr>
            <a:picLocks noChangeAspect="1"/>
          </p:cNvPicPr>
          <p:nvPr/>
        </p:nvPicPr>
        <p:blipFill>
          <a:blip r:embed="rId3"/>
          <a:stretch>
            <a:fillRect/>
          </a:stretch>
        </p:blipFill>
        <p:spPr>
          <a:xfrm>
            <a:off x="2016544" y="1072812"/>
            <a:ext cx="1800785" cy="1195835"/>
          </a:xfrm>
          <a:prstGeom prst="rect">
            <a:avLst/>
          </a:prstGeom>
        </p:spPr>
      </p:pic>
      <p:pic>
        <p:nvPicPr>
          <p:cNvPr id="25" name="图片 24">
            <a:extLst>
              <a:ext uri="{FF2B5EF4-FFF2-40B4-BE49-F238E27FC236}">
                <a16:creationId xmlns:a16="http://schemas.microsoft.com/office/drawing/2014/main" id="{26F27425-3C6A-4452-9240-53125DA84888}"/>
              </a:ext>
            </a:extLst>
          </p:cNvPr>
          <p:cNvPicPr>
            <a:picLocks noChangeAspect="1"/>
          </p:cNvPicPr>
          <p:nvPr/>
        </p:nvPicPr>
        <p:blipFill>
          <a:blip r:embed="rId4"/>
          <a:stretch>
            <a:fillRect/>
          </a:stretch>
        </p:blipFill>
        <p:spPr>
          <a:xfrm>
            <a:off x="5749431" y="3607445"/>
            <a:ext cx="1800522" cy="1209951"/>
          </a:xfrm>
          <a:prstGeom prst="rect">
            <a:avLst/>
          </a:prstGeom>
        </p:spPr>
      </p:pic>
      <p:pic>
        <p:nvPicPr>
          <p:cNvPr id="27" name="图片 26">
            <a:extLst>
              <a:ext uri="{FF2B5EF4-FFF2-40B4-BE49-F238E27FC236}">
                <a16:creationId xmlns:a16="http://schemas.microsoft.com/office/drawing/2014/main" id="{6952EF52-7671-4AF0-84E5-F61A34AAD5CB}"/>
              </a:ext>
            </a:extLst>
          </p:cNvPr>
          <p:cNvPicPr>
            <a:picLocks noChangeAspect="1"/>
          </p:cNvPicPr>
          <p:nvPr/>
        </p:nvPicPr>
        <p:blipFill>
          <a:blip r:embed="rId5"/>
          <a:stretch>
            <a:fillRect/>
          </a:stretch>
        </p:blipFill>
        <p:spPr>
          <a:xfrm>
            <a:off x="3883119" y="3607445"/>
            <a:ext cx="1800522" cy="1209951"/>
          </a:xfrm>
          <a:prstGeom prst="rect">
            <a:avLst/>
          </a:prstGeom>
        </p:spPr>
      </p:pic>
      <p:pic>
        <p:nvPicPr>
          <p:cNvPr id="28" name="图片 27">
            <a:extLst>
              <a:ext uri="{FF2B5EF4-FFF2-40B4-BE49-F238E27FC236}">
                <a16:creationId xmlns:a16="http://schemas.microsoft.com/office/drawing/2014/main" id="{6B08E6F4-F999-4880-A091-24944BFF42E9}"/>
              </a:ext>
            </a:extLst>
          </p:cNvPr>
          <p:cNvPicPr>
            <a:picLocks noChangeAspect="1"/>
          </p:cNvPicPr>
          <p:nvPr/>
        </p:nvPicPr>
        <p:blipFill>
          <a:blip r:embed="rId6"/>
          <a:stretch>
            <a:fillRect/>
          </a:stretch>
        </p:blipFill>
        <p:spPr>
          <a:xfrm>
            <a:off x="2016807" y="3607445"/>
            <a:ext cx="1800522" cy="1209951"/>
          </a:xfrm>
          <a:prstGeom prst="rect">
            <a:avLst/>
          </a:prstGeom>
        </p:spPr>
      </p:pic>
      <p:pic>
        <p:nvPicPr>
          <p:cNvPr id="29" name="图片 28">
            <a:extLst>
              <a:ext uri="{FF2B5EF4-FFF2-40B4-BE49-F238E27FC236}">
                <a16:creationId xmlns:a16="http://schemas.microsoft.com/office/drawing/2014/main" id="{A18AFB06-64CB-4B68-80A3-F208FEA7935B}"/>
              </a:ext>
            </a:extLst>
          </p:cNvPr>
          <p:cNvPicPr>
            <a:picLocks noChangeAspect="1"/>
          </p:cNvPicPr>
          <p:nvPr/>
        </p:nvPicPr>
        <p:blipFill>
          <a:blip r:embed="rId7"/>
          <a:stretch>
            <a:fillRect/>
          </a:stretch>
        </p:blipFill>
        <p:spPr>
          <a:xfrm>
            <a:off x="5749431" y="2339236"/>
            <a:ext cx="1800522" cy="1195547"/>
          </a:xfrm>
          <a:prstGeom prst="rect">
            <a:avLst/>
          </a:prstGeom>
        </p:spPr>
      </p:pic>
      <p:pic>
        <p:nvPicPr>
          <p:cNvPr id="30" name="图片 29">
            <a:extLst>
              <a:ext uri="{FF2B5EF4-FFF2-40B4-BE49-F238E27FC236}">
                <a16:creationId xmlns:a16="http://schemas.microsoft.com/office/drawing/2014/main" id="{82CC0A16-AD0C-4854-A14F-BA0E5A5FEF24}"/>
              </a:ext>
            </a:extLst>
          </p:cNvPr>
          <p:cNvPicPr>
            <a:picLocks noChangeAspect="1"/>
          </p:cNvPicPr>
          <p:nvPr/>
        </p:nvPicPr>
        <p:blipFill>
          <a:blip r:embed="rId8"/>
          <a:stretch>
            <a:fillRect/>
          </a:stretch>
        </p:blipFill>
        <p:spPr>
          <a:xfrm>
            <a:off x="2016807" y="2339236"/>
            <a:ext cx="1800522" cy="1195547"/>
          </a:xfrm>
          <a:prstGeom prst="rect">
            <a:avLst/>
          </a:prstGeom>
        </p:spPr>
      </p:pic>
      <p:pic>
        <p:nvPicPr>
          <p:cNvPr id="31" name="图片 30">
            <a:extLst>
              <a:ext uri="{FF2B5EF4-FFF2-40B4-BE49-F238E27FC236}">
                <a16:creationId xmlns:a16="http://schemas.microsoft.com/office/drawing/2014/main" id="{491C87A0-F9DF-430D-BF5C-969CE0172CC9}"/>
              </a:ext>
            </a:extLst>
          </p:cNvPr>
          <p:cNvPicPr>
            <a:picLocks noChangeAspect="1"/>
          </p:cNvPicPr>
          <p:nvPr/>
        </p:nvPicPr>
        <p:blipFill>
          <a:blip r:embed="rId9"/>
          <a:stretch>
            <a:fillRect/>
          </a:stretch>
        </p:blipFill>
        <p:spPr>
          <a:xfrm>
            <a:off x="3883119" y="2339236"/>
            <a:ext cx="1800522" cy="1195547"/>
          </a:xfrm>
          <a:prstGeom prst="rect">
            <a:avLst/>
          </a:prstGeom>
        </p:spPr>
      </p:pic>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120913D3-26D1-4C5E-961C-DA5A6E47C994}"/>
                  </a:ext>
                </a:extLst>
              </p:cNvPr>
              <p:cNvSpPr txBox="1"/>
              <p:nvPr/>
            </p:nvSpPr>
            <p:spPr>
              <a:xfrm flipH="1">
                <a:off x="2469983" y="696246"/>
                <a:ext cx="92280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𝐼</m:t>
                      </m:r>
                    </m:oMath>
                  </m:oMathPara>
                </a14:m>
                <a:endParaRPr lang="zh-CN" altLang="en-US" sz="2000" dirty="0"/>
              </a:p>
            </p:txBody>
          </p:sp>
        </mc:Choice>
        <mc:Fallback xmlns="">
          <p:sp>
            <p:nvSpPr>
              <p:cNvPr id="32" name="文本框 31">
                <a:extLst>
                  <a:ext uri="{FF2B5EF4-FFF2-40B4-BE49-F238E27FC236}">
                    <a16:creationId xmlns:a16="http://schemas.microsoft.com/office/drawing/2014/main" id="{120913D3-26D1-4C5E-961C-DA5A6E47C994}"/>
                  </a:ext>
                </a:extLst>
              </p:cNvPr>
              <p:cNvSpPr txBox="1">
                <a:spLocks noRot="1" noChangeAspect="1" noMove="1" noResize="1" noEditPoints="1" noAdjustHandles="1" noChangeArrowheads="1" noChangeShapeType="1" noTextEdit="1"/>
              </p:cNvSpPr>
              <p:nvPr/>
            </p:nvSpPr>
            <p:spPr>
              <a:xfrm flipH="1">
                <a:off x="2469983" y="696246"/>
                <a:ext cx="922804" cy="36933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A3AE9255-E041-4E35-B2A1-9B43E10BB212}"/>
                  </a:ext>
                </a:extLst>
              </p:cNvPr>
              <p:cNvSpPr txBox="1"/>
              <p:nvPr/>
            </p:nvSpPr>
            <p:spPr>
              <a:xfrm flipH="1">
                <a:off x="3699915" y="696246"/>
                <a:ext cx="2200473" cy="400110"/>
              </a:xfrm>
              <a:prstGeom prst="rect">
                <a:avLst/>
              </a:prstGeom>
              <a:noFill/>
            </p:spPr>
            <p:txBody>
              <a:bodyPr wrap="square" rtlCol="0">
                <a:spAutoFit/>
              </a:bodyPr>
              <a:lstStyle/>
              <a:p>
                <a:pPr algn="ctr"/>
                <a14:m>
                  <m:oMath xmlns:m="http://schemas.openxmlformats.org/officeDocument/2006/math">
                    <m:r>
                      <a:rPr lang="en-US" altLang="zh-CN" b="0" i="1" dirty="0" smtClean="0">
                        <a:latin typeface="Cambria Math" panose="02040503050406030204" pitchFamily="18" charset="0"/>
                      </a:rPr>
                      <m:t>𝑅</m:t>
                    </m:r>
                  </m:oMath>
                </a14:m>
                <a:r>
                  <a:rPr lang="zh-CN" altLang="en-US" sz="2000" dirty="0"/>
                  <a:t> </a:t>
                </a:r>
                <a:r>
                  <a:rPr lang="en-US" altLang="zh-CN" dirty="0"/>
                  <a:t>w/o Joint train</a:t>
                </a:r>
                <a:endParaRPr lang="zh-CN" altLang="en-US" sz="2000" dirty="0"/>
              </a:p>
            </p:txBody>
          </p:sp>
        </mc:Choice>
        <mc:Fallback xmlns="">
          <p:sp>
            <p:nvSpPr>
              <p:cNvPr id="33" name="文本框 32">
                <a:extLst>
                  <a:ext uri="{FF2B5EF4-FFF2-40B4-BE49-F238E27FC236}">
                    <a16:creationId xmlns:a16="http://schemas.microsoft.com/office/drawing/2014/main" id="{A3AE9255-E041-4E35-B2A1-9B43E10BB212}"/>
                  </a:ext>
                </a:extLst>
              </p:cNvPr>
              <p:cNvSpPr txBox="1">
                <a:spLocks noRot="1" noChangeAspect="1" noMove="1" noResize="1" noEditPoints="1" noAdjustHandles="1" noChangeArrowheads="1" noChangeShapeType="1" noTextEdit="1"/>
              </p:cNvSpPr>
              <p:nvPr/>
            </p:nvSpPr>
            <p:spPr>
              <a:xfrm flipH="1">
                <a:off x="3699915" y="696246"/>
                <a:ext cx="2200473" cy="400110"/>
              </a:xfrm>
              <a:prstGeom prst="rect">
                <a:avLst/>
              </a:prstGeom>
              <a:blipFill>
                <a:blip r:embed="rId13"/>
                <a:stretch>
                  <a:fillRect t="-1515" b="-212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34D835E-736F-4356-93EB-D6615BD0785D}"/>
                  </a:ext>
                </a:extLst>
              </p:cNvPr>
              <p:cNvSpPr txBox="1"/>
              <p:nvPr/>
            </p:nvSpPr>
            <p:spPr>
              <a:xfrm flipH="1">
                <a:off x="5742996" y="696246"/>
                <a:ext cx="1806957" cy="400110"/>
              </a:xfrm>
              <a:prstGeom prst="rect">
                <a:avLst/>
              </a:prstGeom>
              <a:noFill/>
            </p:spPr>
            <p:txBody>
              <a:bodyPr wrap="square" rtlCol="0">
                <a:spAutoFit/>
              </a:bodyPr>
              <a:lstStyle/>
              <a:p>
                <a:pPr algn="ctr"/>
                <a14:m>
                  <m:oMath xmlns:m="http://schemas.openxmlformats.org/officeDocument/2006/math">
                    <m:r>
                      <a:rPr lang="en-US" altLang="zh-CN" b="0" i="1" dirty="0" smtClean="0">
                        <a:latin typeface="Cambria Math" panose="02040503050406030204" pitchFamily="18" charset="0"/>
                      </a:rPr>
                      <m:t>𝑅</m:t>
                    </m:r>
                  </m:oMath>
                </a14:m>
                <a:r>
                  <a:rPr lang="zh-CN" altLang="en-US" sz="2000" dirty="0"/>
                  <a:t> </a:t>
                </a:r>
                <a:r>
                  <a:rPr lang="en-US" altLang="zh-CN" dirty="0"/>
                  <a:t>w. Joint train</a:t>
                </a:r>
                <a:endParaRPr lang="zh-CN" altLang="en-US" dirty="0"/>
              </a:p>
            </p:txBody>
          </p:sp>
        </mc:Choice>
        <mc:Fallback xmlns="">
          <p:sp>
            <p:nvSpPr>
              <p:cNvPr id="34" name="文本框 33">
                <a:extLst>
                  <a:ext uri="{FF2B5EF4-FFF2-40B4-BE49-F238E27FC236}">
                    <a16:creationId xmlns:a16="http://schemas.microsoft.com/office/drawing/2014/main" id="{E34D835E-736F-4356-93EB-D6615BD0785D}"/>
                  </a:ext>
                </a:extLst>
              </p:cNvPr>
              <p:cNvSpPr txBox="1">
                <a:spLocks noRot="1" noChangeAspect="1" noMove="1" noResize="1" noEditPoints="1" noAdjustHandles="1" noChangeArrowheads="1" noChangeShapeType="1" noTextEdit="1"/>
              </p:cNvSpPr>
              <p:nvPr/>
            </p:nvSpPr>
            <p:spPr>
              <a:xfrm flipH="1">
                <a:off x="5742996" y="696246"/>
                <a:ext cx="1806957" cy="400110"/>
              </a:xfrm>
              <a:prstGeom prst="rect">
                <a:avLst/>
              </a:prstGeom>
              <a:blipFill>
                <a:blip r:embed="rId14"/>
                <a:stretch>
                  <a:fillRect t="-1515" b="-21212"/>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3888D453-17BA-49CF-9191-D56730EF62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82856" y="1072813"/>
            <a:ext cx="1800785" cy="1195833"/>
          </a:xfrm>
          <a:prstGeom prst="rect">
            <a:avLst/>
          </a:prstGeom>
        </p:spPr>
      </p:pic>
      <p:pic>
        <p:nvPicPr>
          <p:cNvPr id="16" name="图片 15">
            <a:extLst>
              <a:ext uri="{FF2B5EF4-FFF2-40B4-BE49-F238E27FC236}">
                <a16:creationId xmlns:a16="http://schemas.microsoft.com/office/drawing/2014/main" id="{A96893F7-74EF-4BEC-A56E-E575812AB2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49168" y="1072813"/>
            <a:ext cx="1800785" cy="1195833"/>
          </a:xfrm>
          <a:prstGeom prst="rect">
            <a:avLst/>
          </a:prstGeom>
        </p:spPr>
      </p:pic>
      <p:pic>
        <p:nvPicPr>
          <p:cNvPr id="17" name="图片 16">
            <a:extLst>
              <a:ext uri="{FF2B5EF4-FFF2-40B4-BE49-F238E27FC236}">
                <a16:creationId xmlns:a16="http://schemas.microsoft.com/office/drawing/2014/main" id="{8DF0AF6A-683C-4043-89F9-CE53591252D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09739" y="280043"/>
            <a:ext cx="1781298" cy="932661"/>
          </a:xfrm>
          <a:prstGeom prst="rect">
            <a:avLst/>
          </a:prstGeom>
          <a:ln w="28575">
            <a:solidFill>
              <a:srgbClr val="FFFF00"/>
            </a:solidFill>
          </a:ln>
        </p:spPr>
      </p:pic>
      <p:pic>
        <p:nvPicPr>
          <p:cNvPr id="18" name="图片 17">
            <a:extLst>
              <a:ext uri="{FF2B5EF4-FFF2-40B4-BE49-F238E27FC236}">
                <a16:creationId xmlns:a16="http://schemas.microsoft.com/office/drawing/2014/main" id="{16946508-7111-4F58-8BE6-257706BCD8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00443" y="280043"/>
            <a:ext cx="1781298" cy="932661"/>
          </a:xfrm>
          <a:prstGeom prst="rect">
            <a:avLst/>
          </a:prstGeom>
          <a:ln w="28575">
            <a:solidFill>
              <a:srgbClr val="FFFF00"/>
            </a:solidFill>
          </a:ln>
        </p:spPr>
      </p:pic>
    </p:spTree>
    <p:extLst>
      <p:ext uri="{BB962C8B-B14F-4D97-AF65-F5344CB8AC3E}">
        <p14:creationId xmlns:p14="http://schemas.microsoft.com/office/powerpoint/2010/main" val="2106550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with jointly training multiple data sources</a:t>
            </a:r>
            <a:endParaRPr lang="zh-CN" altLang="en-US" sz="2400" dirty="0"/>
          </a:p>
        </p:txBody>
      </p:sp>
      <p:pic>
        <p:nvPicPr>
          <p:cNvPr id="19" name="图片 18">
            <a:extLst>
              <a:ext uri="{FF2B5EF4-FFF2-40B4-BE49-F238E27FC236}">
                <a16:creationId xmlns:a16="http://schemas.microsoft.com/office/drawing/2014/main" id="{6D3121FF-242D-4C30-B74A-F2D06B8D8169}"/>
              </a:ext>
            </a:extLst>
          </p:cNvPr>
          <p:cNvPicPr>
            <a:picLocks noChangeAspect="1"/>
          </p:cNvPicPr>
          <p:nvPr/>
        </p:nvPicPr>
        <p:blipFill>
          <a:blip r:embed="rId3"/>
          <a:stretch>
            <a:fillRect/>
          </a:stretch>
        </p:blipFill>
        <p:spPr>
          <a:xfrm>
            <a:off x="2016544" y="1072812"/>
            <a:ext cx="1800785" cy="1195835"/>
          </a:xfrm>
          <a:prstGeom prst="rect">
            <a:avLst/>
          </a:prstGeom>
        </p:spPr>
      </p:pic>
      <p:pic>
        <p:nvPicPr>
          <p:cNvPr id="25" name="图片 24">
            <a:extLst>
              <a:ext uri="{FF2B5EF4-FFF2-40B4-BE49-F238E27FC236}">
                <a16:creationId xmlns:a16="http://schemas.microsoft.com/office/drawing/2014/main" id="{26F27425-3C6A-4452-9240-53125DA84888}"/>
              </a:ext>
            </a:extLst>
          </p:cNvPr>
          <p:cNvPicPr>
            <a:picLocks noChangeAspect="1"/>
          </p:cNvPicPr>
          <p:nvPr/>
        </p:nvPicPr>
        <p:blipFill>
          <a:blip r:embed="rId4"/>
          <a:stretch>
            <a:fillRect/>
          </a:stretch>
        </p:blipFill>
        <p:spPr>
          <a:xfrm>
            <a:off x="5749431" y="3607445"/>
            <a:ext cx="1800522" cy="1209951"/>
          </a:xfrm>
          <a:prstGeom prst="rect">
            <a:avLst/>
          </a:prstGeom>
        </p:spPr>
      </p:pic>
      <p:pic>
        <p:nvPicPr>
          <p:cNvPr id="27" name="图片 26">
            <a:extLst>
              <a:ext uri="{FF2B5EF4-FFF2-40B4-BE49-F238E27FC236}">
                <a16:creationId xmlns:a16="http://schemas.microsoft.com/office/drawing/2014/main" id="{6952EF52-7671-4AF0-84E5-F61A34AAD5CB}"/>
              </a:ext>
            </a:extLst>
          </p:cNvPr>
          <p:cNvPicPr>
            <a:picLocks noChangeAspect="1"/>
          </p:cNvPicPr>
          <p:nvPr/>
        </p:nvPicPr>
        <p:blipFill>
          <a:blip r:embed="rId5"/>
          <a:stretch>
            <a:fillRect/>
          </a:stretch>
        </p:blipFill>
        <p:spPr>
          <a:xfrm>
            <a:off x="3883119" y="3607445"/>
            <a:ext cx="1800522" cy="1209951"/>
          </a:xfrm>
          <a:prstGeom prst="rect">
            <a:avLst/>
          </a:prstGeom>
        </p:spPr>
      </p:pic>
      <p:pic>
        <p:nvPicPr>
          <p:cNvPr id="28" name="图片 27">
            <a:extLst>
              <a:ext uri="{FF2B5EF4-FFF2-40B4-BE49-F238E27FC236}">
                <a16:creationId xmlns:a16="http://schemas.microsoft.com/office/drawing/2014/main" id="{6B08E6F4-F999-4880-A091-24944BFF42E9}"/>
              </a:ext>
            </a:extLst>
          </p:cNvPr>
          <p:cNvPicPr>
            <a:picLocks noChangeAspect="1"/>
          </p:cNvPicPr>
          <p:nvPr/>
        </p:nvPicPr>
        <p:blipFill>
          <a:blip r:embed="rId6"/>
          <a:stretch>
            <a:fillRect/>
          </a:stretch>
        </p:blipFill>
        <p:spPr>
          <a:xfrm>
            <a:off x="2016807" y="3607445"/>
            <a:ext cx="1800522" cy="1209951"/>
          </a:xfrm>
          <a:prstGeom prst="rect">
            <a:avLst/>
          </a:prstGeom>
        </p:spPr>
      </p:pic>
      <p:pic>
        <p:nvPicPr>
          <p:cNvPr id="30" name="图片 29">
            <a:extLst>
              <a:ext uri="{FF2B5EF4-FFF2-40B4-BE49-F238E27FC236}">
                <a16:creationId xmlns:a16="http://schemas.microsoft.com/office/drawing/2014/main" id="{82CC0A16-AD0C-4854-A14F-BA0E5A5FEF24}"/>
              </a:ext>
            </a:extLst>
          </p:cNvPr>
          <p:cNvPicPr>
            <a:picLocks noChangeAspect="1"/>
          </p:cNvPicPr>
          <p:nvPr/>
        </p:nvPicPr>
        <p:blipFill>
          <a:blip r:embed="rId7"/>
          <a:stretch>
            <a:fillRect/>
          </a:stretch>
        </p:blipFill>
        <p:spPr>
          <a:xfrm>
            <a:off x="2016807" y="2339236"/>
            <a:ext cx="1800522" cy="1195547"/>
          </a:xfrm>
          <a:prstGeom prst="rect">
            <a:avLst/>
          </a:prstGeom>
        </p:spPr>
      </p:pic>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120913D3-26D1-4C5E-961C-DA5A6E47C994}"/>
                  </a:ext>
                </a:extLst>
              </p:cNvPr>
              <p:cNvSpPr txBox="1"/>
              <p:nvPr/>
            </p:nvSpPr>
            <p:spPr>
              <a:xfrm flipH="1">
                <a:off x="2469983" y="696246"/>
                <a:ext cx="92280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𝐼</m:t>
                      </m:r>
                    </m:oMath>
                  </m:oMathPara>
                </a14:m>
                <a:endParaRPr lang="zh-CN" altLang="en-US" sz="2000" dirty="0"/>
              </a:p>
            </p:txBody>
          </p:sp>
        </mc:Choice>
        <mc:Fallback xmlns="">
          <p:sp>
            <p:nvSpPr>
              <p:cNvPr id="32" name="文本框 31">
                <a:extLst>
                  <a:ext uri="{FF2B5EF4-FFF2-40B4-BE49-F238E27FC236}">
                    <a16:creationId xmlns:a16="http://schemas.microsoft.com/office/drawing/2014/main" id="{120913D3-26D1-4C5E-961C-DA5A6E47C994}"/>
                  </a:ext>
                </a:extLst>
              </p:cNvPr>
              <p:cNvSpPr txBox="1">
                <a:spLocks noRot="1" noChangeAspect="1" noMove="1" noResize="1" noEditPoints="1" noAdjustHandles="1" noChangeArrowheads="1" noChangeShapeType="1" noTextEdit="1"/>
              </p:cNvSpPr>
              <p:nvPr/>
            </p:nvSpPr>
            <p:spPr>
              <a:xfrm flipH="1">
                <a:off x="2469983" y="696246"/>
                <a:ext cx="922804" cy="36933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A3AE9255-E041-4E35-B2A1-9B43E10BB212}"/>
                  </a:ext>
                </a:extLst>
              </p:cNvPr>
              <p:cNvSpPr txBox="1"/>
              <p:nvPr/>
            </p:nvSpPr>
            <p:spPr>
              <a:xfrm flipH="1">
                <a:off x="3699915" y="696246"/>
                <a:ext cx="2200473" cy="400110"/>
              </a:xfrm>
              <a:prstGeom prst="rect">
                <a:avLst/>
              </a:prstGeom>
              <a:noFill/>
            </p:spPr>
            <p:txBody>
              <a:bodyPr wrap="square" rtlCol="0">
                <a:spAutoFit/>
              </a:bodyPr>
              <a:lstStyle/>
              <a:p>
                <a:pPr algn="ctr"/>
                <a14:m>
                  <m:oMath xmlns:m="http://schemas.openxmlformats.org/officeDocument/2006/math">
                    <m:r>
                      <a:rPr lang="en-US" altLang="zh-CN" b="0" i="1" dirty="0" smtClean="0">
                        <a:latin typeface="Cambria Math" panose="02040503050406030204" pitchFamily="18" charset="0"/>
                      </a:rPr>
                      <m:t>𝑅</m:t>
                    </m:r>
                  </m:oMath>
                </a14:m>
                <a:r>
                  <a:rPr lang="zh-CN" altLang="en-US" sz="2000" dirty="0"/>
                  <a:t> </a:t>
                </a:r>
                <a:r>
                  <a:rPr lang="en-US" altLang="zh-CN" dirty="0"/>
                  <a:t>w/o Joint train</a:t>
                </a:r>
                <a:endParaRPr lang="zh-CN" altLang="en-US" sz="2000" dirty="0"/>
              </a:p>
            </p:txBody>
          </p:sp>
        </mc:Choice>
        <mc:Fallback xmlns="">
          <p:sp>
            <p:nvSpPr>
              <p:cNvPr id="33" name="文本框 32">
                <a:extLst>
                  <a:ext uri="{FF2B5EF4-FFF2-40B4-BE49-F238E27FC236}">
                    <a16:creationId xmlns:a16="http://schemas.microsoft.com/office/drawing/2014/main" id="{A3AE9255-E041-4E35-B2A1-9B43E10BB212}"/>
                  </a:ext>
                </a:extLst>
              </p:cNvPr>
              <p:cNvSpPr txBox="1">
                <a:spLocks noRot="1" noChangeAspect="1" noMove="1" noResize="1" noEditPoints="1" noAdjustHandles="1" noChangeArrowheads="1" noChangeShapeType="1" noTextEdit="1"/>
              </p:cNvSpPr>
              <p:nvPr/>
            </p:nvSpPr>
            <p:spPr>
              <a:xfrm flipH="1">
                <a:off x="3699915" y="696246"/>
                <a:ext cx="2200473" cy="400110"/>
              </a:xfrm>
              <a:prstGeom prst="rect">
                <a:avLst/>
              </a:prstGeom>
              <a:blipFill>
                <a:blip r:embed="rId13"/>
                <a:stretch>
                  <a:fillRect t="-1515" b="-212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34D835E-736F-4356-93EB-D6615BD0785D}"/>
                  </a:ext>
                </a:extLst>
              </p:cNvPr>
              <p:cNvSpPr txBox="1"/>
              <p:nvPr/>
            </p:nvSpPr>
            <p:spPr>
              <a:xfrm flipH="1">
                <a:off x="5742996" y="696246"/>
                <a:ext cx="1806957" cy="400110"/>
              </a:xfrm>
              <a:prstGeom prst="rect">
                <a:avLst/>
              </a:prstGeom>
              <a:noFill/>
            </p:spPr>
            <p:txBody>
              <a:bodyPr wrap="square" rtlCol="0">
                <a:spAutoFit/>
              </a:bodyPr>
              <a:lstStyle/>
              <a:p>
                <a:pPr algn="ctr"/>
                <a14:m>
                  <m:oMath xmlns:m="http://schemas.openxmlformats.org/officeDocument/2006/math">
                    <m:r>
                      <a:rPr lang="en-US" altLang="zh-CN" b="0" i="1" dirty="0" smtClean="0">
                        <a:latin typeface="Cambria Math" panose="02040503050406030204" pitchFamily="18" charset="0"/>
                      </a:rPr>
                      <m:t>𝑅</m:t>
                    </m:r>
                  </m:oMath>
                </a14:m>
                <a:r>
                  <a:rPr lang="zh-CN" altLang="en-US" sz="2000" dirty="0"/>
                  <a:t> </a:t>
                </a:r>
                <a:r>
                  <a:rPr lang="en-US" altLang="zh-CN" dirty="0"/>
                  <a:t>w. Joint train</a:t>
                </a:r>
                <a:endParaRPr lang="zh-CN" altLang="en-US" dirty="0"/>
              </a:p>
            </p:txBody>
          </p:sp>
        </mc:Choice>
        <mc:Fallback xmlns="">
          <p:sp>
            <p:nvSpPr>
              <p:cNvPr id="34" name="文本框 33">
                <a:extLst>
                  <a:ext uri="{FF2B5EF4-FFF2-40B4-BE49-F238E27FC236}">
                    <a16:creationId xmlns:a16="http://schemas.microsoft.com/office/drawing/2014/main" id="{E34D835E-736F-4356-93EB-D6615BD0785D}"/>
                  </a:ext>
                </a:extLst>
              </p:cNvPr>
              <p:cNvSpPr txBox="1">
                <a:spLocks noRot="1" noChangeAspect="1" noMove="1" noResize="1" noEditPoints="1" noAdjustHandles="1" noChangeArrowheads="1" noChangeShapeType="1" noTextEdit="1"/>
              </p:cNvSpPr>
              <p:nvPr/>
            </p:nvSpPr>
            <p:spPr>
              <a:xfrm flipH="1">
                <a:off x="5742996" y="696246"/>
                <a:ext cx="1806957" cy="400110"/>
              </a:xfrm>
              <a:prstGeom prst="rect">
                <a:avLst/>
              </a:prstGeom>
              <a:blipFill>
                <a:blip r:embed="rId14"/>
                <a:stretch>
                  <a:fillRect t="-1515" b="-21212"/>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0F15D8C7-77E5-44A2-8AD5-02FE87EECB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82856" y="1072813"/>
            <a:ext cx="1800785" cy="1195833"/>
          </a:xfrm>
          <a:prstGeom prst="rect">
            <a:avLst/>
          </a:prstGeom>
        </p:spPr>
      </p:pic>
      <p:pic>
        <p:nvPicPr>
          <p:cNvPr id="16" name="图片 15">
            <a:extLst>
              <a:ext uri="{FF2B5EF4-FFF2-40B4-BE49-F238E27FC236}">
                <a16:creationId xmlns:a16="http://schemas.microsoft.com/office/drawing/2014/main" id="{34F288F2-E618-4ED0-AAF7-EF62995E2A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49168" y="1072813"/>
            <a:ext cx="1800785" cy="1195833"/>
          </a:xfrm>
          <a:prstGeom prst="rect">
            <a:avLst/>
          </a:prstGeom>
        </p:spPr>
      </p:pic>
      <p:pic>
        <p:nvPicPr>
          <p:cNvPr id="17" name="图片 16">
            <a:extLst>
              <a:ext uri="{FF2B5EF4-FFF2-40B4-BE49-F238E27FC236}">
                <a16:creationId xmlns:a16="http://schemas.microsoft.com/office/drawing/2014/main" id="{0E858FFB-3EC5-4689-807D-2921FF106A8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49431" y="2339236"/>
            <a:ext cx="1800522" cy="1195546"/>
          </a:xfrm>
          <a:prstGeom prst="rect">
            <a:avLst/>
          </a:prstGeom>
        </p:spPr>
      </p:pic>
      <p:pic>
        <p:nvPicPr>
          <p:cNvPr id="18" name="图片 17">
            <a:extLst>
              <a:ext uri="{FF2B5EF4-FFF2-40B4-BE49-F238E27FC236}">
                <a16:creationId xmlns:a16="http://schemas.microsoft.com/office/drawing/2014/main" id="{1B7D6CB3-8811-42E1-8015-3F3DC92108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83119" y="2339236"/>
            <a:ext cx="1800522" cy="1195546"/>
          </a:xfrm>
          <a:prstGeom prst="rect">
            <a:avLst/>
          </a:prstGeom>
        </p:spPr>
      </p:pic>
      <p:pic>
        <p:nvPicPr>
          <p:cNvPr id="20" name="图片 19">
            <a:extLst>
              <a:ext uri="{FF2B5EF4-FFF2-40B4-BE49-F238E27FC236}">
                <a16:creationId xmlns:a16="http://schemas.microsoft.com/office/drawing/2014/main" id="{2ED2B3A8-3C9A-4B42-AC56-18AF004E7CF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8046" y="1366987"/>
            <a:ext cx="1000125" cy="1247775"/>
          </a:xfrm>
          <a:prstGeom prst="rect">
            <a:avLst/>
          </a:prstGeom>
          <a:ln w="28575">
            <a:solidFill>
              <a:srgbClr val="FFFF00"/>
            </a:solidFill>
          </a:ln>
        </p:spPr>
      </p:pic>
      <p:pic>
        <p:nvPicPr>
          <p:cNvPr id="22" name="图片 21">
            <a:extLst>
              <a:ext uri="{FF2B5EF4-FFF2-40B4-BE49-F238E27FC236}">
                <a16:creationId xmlns:a16="http://schemas.microsoft.com/office/drawing/2014/main" id="{7CA84869-6815-4703-A147-B222BEE66F7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09739" y="280043"/>
            <a:ext cx="1781298" cy="932661"/>
          </a:xfrm>
          <a:prstGeom prst="rect">
            <a:avLst/>
          </a:prstGeom>
          <a:ln w="28575">
            <a:solidFill>
              <a:srgbClr val="FFFF00"/>
            </a:solidFill>
          </a:ln>
        </p:spPr>
      </p:pic>
      <p:pic>
        <p:nvPicPr>
          <p:cNvPr id="24" name="图片 23">
            <a:extLst>
              <a:ext uri="{FF2B5EF4-FFF2-40B4-BE49-F238E27FC236}">
                <a16:creationId xmlns:a16="http://schemas.microsoft.com/office/drawing/2014/main" id="{69CBDB4D-4CA9-42F5-BA77-B69CDD97523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00443" y="280043"/>
            <a:ext cx="1781298" cy="932661"/>
          </a:xfrm>
          <a:prstGeom prst="rect">
            <a:avLst/>
          </a:prstGeom>
          <a:ln w="28575">
            <a:solidFill>
              <a:srgbClr val="FFFF00"/>
            </a:solidFill>
          </a:ln>
        </p:spPr>
      </p:pic>
      <p:pic>
        <p:nvPicPr>
          <p:cNvPr id="26" name="图片 25">
            <a:extLst>
              <a:ext uri="{FF2B5EF4-FFF2-40B4-BE49-F238E27FC236}">
                <a16:creationId xmlns:a16="http://schemas.microsoft.com/office/drawing/2014/main" id="{402BE52C-D587-4273-938C-519FFCF276B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53569" y="1366987"/>
            <a:ext cx="1000125" cy="1247775"/>
          </a:xfrm>
          <a:prstGeom prst="rect">
            <a:avLst/>
          </a:prstGeom>
          <a:ln w="28575">
            <a:solidFill>
              <a:srgbClr val="FFFF00"/>
            </a:solidFill>
          </a:ln>
        </p:spPr>
      </p:pic>
    </p:spTree>
    <p:extLst>
      <p:ext uri="{BB962C8B-B14F-4D97-AF65-F5344CB8AC3E}">
        <p14:creationId xmlns:p14="http://schemas.microsoft.com/office/powerpoint/2010/main" val="1840396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BFDE22-9F20-405A-A03C-1E81D5D1CED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Performance with jointly training multiple data sources</a:t>
            </a:r>
            <a:endParaRPr lang="zh-CN" altLang="en-US" sz="2400" dirty="0"/>
          </a:p>
        </p:txBody>
      </p:sp>
      <p:pic>
        <p:nvPicPr>
          <p:cNvPr id="19" name="图片 18">
            <a:extLst>
              <a:ext uri="{FF2B5EF4-FFF2-40B4-BE49-F238E27FC236}">
                <a16:creationId xmlns:a16="http://schemas.microsoft.com/office/drawing/2014/main" id="{6D3121FF-242D-4C30-B74A-F2D06B8D8169}"/>
              </a:ext>
            </a:extLst>
          </p:cNvPr>
          <p:cNvPicPr>
            <a:picLocks noChangeAspect="1"/>
          </p:cNvPicPr>
          <p:nvPr/>
        </p:nvPicPr>
        <p:blipFill>
          <a:blip r:embed="rId3"/>
          <a:stretch>
            <a:fillRect/>
          </a:stretch>
        </p:blipFill>
        <p:spPr>
          <a:xfrm>
            <a:off x="2016544" y="1072812"/>
            <a:ext cx="1800785" cy="1195835"/>
          </a:xfrm>
          <a:prstGeom prst="rect">
            <a:avLst/>
          </a:prstGeom>
        </p:spPr>
      </p:pic>
      <p:pic>
        <p:nvPicPr>
          <p:cNvPr id="21" name="图片 20">
            <a:extLst>
              <a:ext uri="{FF2B5EF4-FFF2-40B4-BE49-F238E27FC236}">
                <a16:creationId xmlns:a16="http://schemas.microsoft.com/office/drawing/2014/main" id="{7386E7B4-456E-42BB-87AD-D6B0FEF2F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856" y="1072813"/>
            <a:ext cx="1800785" cy="1195833"/>
          </a:xfrm>
          <a:prstGeom prst="rect">
            <a:avLst/>
          </a:prstGeom>
        </p:spPr>
      </p:pic>
      <p:pic>
        <p:nvPicPr>
          <p:cNvPr id="23" name="图片 22">
            <a:extLst>
              <a:ext uri="{FF2B5EF4-FFF2-40B4-BE49-F238E27FC236}">
                <a16:creationId xmlns:a16="http://schemas.microsoft.com/office/drawing/2014/main" id="{A255B814-8A96-4A9C-A452-DE998A166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9168" y="1072813"/>
            <a:ext cx="1800785" cy="1195833"/>
          </a:xfrm>
          <a:prstGeom prst="rect">
            <a:avLst/>
          </a:prstGeom>
        </p:spPr>
      </p:pic>
      <p:pic>
        <p:nvPicPr>
          <p:cNvPr id="25" name="图片 24">
            <a:extLst>
              <a:ext uri="{FF2B5EF4-FFF2-40B4-BE49-F238E27FC236}">
                <a16:creationId xmlns:a16="http://schemas.microsoft.com/office/drawing/2014/main" id="{26F27425-3C6A-4452-9240-53125DA848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9431" y="3607445"/>
            <a:ext cx="1800522" cy="1209950"/>
          </a:xfrm>
          <a:prstGeom prst="rect">
            <a:avLst/>
          </a:prstGeom>
        </p:spPr>
      </p:pic>
      <p:pic>
        <p:nvPicPr>
          <p:cNvPr id="27" name="图片 26">
            <a:extLst>
              <a:ext uri="{FF2B5EF4-FFF2-40B4-BE49-F238E27FC236}">
                <a16:creationId xmlns:a16="http://schemas.microsoft.com/office/drawing/2014/main" id="{6952EF52-7671-4AF0-84E5-F61A34AAD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3119" y="3607445"/>
            <a:ext cx="1800522" cy="1209950"/>
          </a:xfrm>
          <a:prstGeom prst="rect">
            <a:avLst/>
          </a:prstGeom>
        </p:spPr>
      </p:pic>
      <p:pic>
        <p:nvPicPr>
          <p:cNvPr id="28" name="图片 27">
            <a:extLst>
              <a:ext uri="{FF2B5EF4-FFF2-40B4-BE49-F238E27FC236}">
                <a16:creationId xmlns:a16="http://schemas.microsoft.com/office/drawing/2014/main" id="{6B08E6F4-F999-4880-A091-24944BFF42E9}"/>
              </a:ext>
            </a:extLst>
          </p:cNvPr>
          <p:cNvPicPr>
            <a:picLocks noChangeAspect="1"/>
          </p:cNvPicPr>
          <p:nvPr/>
        </p:nvPicPr>
        <p:blipFill>
          <a:blip r:embed="rId8"/>
          <a:stretch>
            <a:fillRect/>
          </a:stretch>
        </p:blipFill>
        <p:spPr>
          <a:xfrm>
            <a:off x="2016807" y="3607445"/>
            <a:ext cx="1800522" cy="1209951"/>
          </a:xfrm>
          <a:prstGeom prst="rect">
            <a:avLst/>
          </a:prstGeom>
        </p:spPr>
      </p:pic>
      <p:pic>
        <p:nvPicPr>
          <p:cNvPr id="29" name="图片 28">
            <a:extLst>
              <a:ext uri="{FF2B5EF4-FFF2-40B4-BE49-F238E27FC236}">
                <a16:creationId xmlns:a16="http://schemas.microsoft.com/office/drawing/2014/main" id="{A18AFB06-64CB-4B68-80A3-F208FEA793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9431" y="2339236"/>
            <a:ext cx="1800522" cy="1195546"/>
          </a:xfrm>
          <a:prstGeom prst="rect">
            <a:avLst/>
          </a:prstGeom>
        </p:spPr>
      </p:pic>
      <p:pic>
        <p:nvPicPr>
          <p:cNvPr id="30" name="图片 29">
            <a:extLst>
              <a:ext uri="{FF2B5EF4-FFF2-40B4-BE49-F238E27FC236}">
                <a16:creationId xmlns:a16="http://schemas.microsoft.com/office/drawing/2014/main" id="{82CC0A16-AD0C-4854-A14F-BA0E5A5FEF24}"/>
              </a:ext>
            </a:extLst>
          </p:cNvPr>
          <p:cNvPicPr>
            <a:picLocks noChangeAspect="1"/>
          </p:cNvPicPr>
          <p:nvPr/>
        </p:nvPicPr>
        <p:blipFill>
          <a:blip r:embed="rId10"/>
          <a:stretch>
            <a:fillRect/>
          </a:stretch>
        </p:blipFill>
        <p:spPr>
          <a:xfrm>
            <a:off x="2016807" y="2339236"/>
            <a:ext cx="1800522" cy="1195547"/>
          </a:xfrm>
          <a:prstGeom prst="rect">
            <a:avLst/>
          </a:prstGeom>
        </p:spPr>
      </p:pic>
      <p:pic>
        <p:nvPicPr>
          <p:cNvPr id="31" name="图片 30">
            <a:extLst>
              <a:ext uri="{FF2B5EF4-FFF2-40B4-BE49-F238E27FC236}">
                <a16:creationId xmlns:a16="http://schemas.microsoft.com/office/drawing/2014/main" id="{491C87A0-F9DF-430D-BF5C-969CE0172C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3119" y="2339236"/>
            <a:ext cx="1800522" cy="1195546"/>
          </a:xfrm>
          <a:prstGeom prst="rect">
            <a:avLst/>
          </a:prstGeom>
        </p:spPr>
      </p:pic>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120913D3-26D1-4C5E-961C-DA5A6E47C994}"/>
                  </a:ext>
                </a:extLst>
              </p:cNvPr>
              <p:cNvSpPr txBox="1"/>
              <p:nvPr/>
            </p:nvSpPr>
            <p:spPr>
              <a:xfrm flipH="1">
                <a:off x="2469983" y="696246"/>
                <a:ext cx="92280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𝐼</m:t>
                      </m:r>
                    </m:oMath>
                  </m:oMathPara>
                </a14:m>
                <a:endParaRPr lang="zh-CN" altLang="en-US" sz="2000" dirty="0"/>
              </a:p>
            </p:txBody>
          </p:sp>
        </mc:Choice>
        <mc:Fallback xmlns="">
          <p:sp>
            <p:nvSpPr>
              <p:cNvPr id="32" name="文本框 31">
                <a:extLst>
                  <a:ext uri="{FF2B5EF4-FFF2-40B4-BE49-F238E27FC236}">
                    <a16:creationId xmlns:a16="http://schemas.microsoft.com/office/drawing/2014/main" id="{120913D3-26D1-4C5E-961C-DA5A6E47C994}"/>
                  </a:ext>
                </a:extLst>
              </p:cNvPr>
              <p:cNvSpPr txBox="1">
                <a:spLocks noRot="1" noChangeAspect="1" noMove="1" noResize="1" noEditPoints="1" noAdjustHandles="1" noChangeArrowheads="1" noChangeShapeType="1" noTextEdit="1"/>
              </p:cNvSpPr>
              <p:nvPr/>
            </p:nvSpPr>
            <p:spPr>
              <a:xfrm flipH="1">
                <a:off x="2469983" y="696246"/>
                <a:ext cx="922804" cy="36933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A3AE9255-E041-4E35-B2A1-9B43E10BB212}"/>
                  </a:ext>
                </a:extLst>
              </p:cNvPr>
              <p:cNvSpPr txBox="1"/>
              <p:nvPr/>
            </p:nvSpPr>
            <p:spPr>
              <a:xfrm flipH="1">
                <a:off x="3699915" y="696246"/>
                <a:ext cx="2200473" cy="400110"/>
              </a:xfrm>
              <a:prstGeom prst="rect">
                <a:avLst/>
              </a:prstGeom>
              <a:noFill/>
            </p:spPr>
            <p:txBody>
              <a:bodyPr wrap="square" rtlCol="0">
                <a:spAutoFit/>
              </a:bodyPr>
              <a:lstStyle/>
              <a:p>
                <a:pPr algn="ctr"/>
                <a14:m>
                  <m:oMath xmlns:m="http://schemas.openxmlformats.org/officeDocument/2006/math">
                    <m:r>
                      <a:rPr lang="en-US" altLang="zh-CN" b="0" i="1" dirty="0" smtClean="0">
                        <a:latin typeface="Cambria Math" panose="02040503050406030204" pitchFamily="18" charset="0"/>
                      </a:rPr>
                      <m:t>𝑅</m:t>
                    </m:r>
                  </m:oMath>
                </a14:m>
                <a:r>
                  <a:rPr lang="zh-CN" altLang="en-US" sz="2000" dirty="0"/>
                  <a:t> </a:t>
                </a:r>
                <a:r>
                  <a:rPr lang="en-US" altLang="zh-CN" dirty="0"/>
                  <a:t>w/o Joint train</a:t>
                </a:r>
                <a:endParaRPr lang="zh-CN" altLang="en-US" sz="2000" dirty="0"/>
              </a:p>
            </p:txBody>
          </p:sp>
        </mc:Choice>
        <mc:Fallback xmlns="">
          <p:sp>
            <p:nvSpPr>
              <p:cNvPr id="33" name="文本框 32">
                <a:extLst>
                  <a:ext uri="{FF2B5EF4-FFF2-40B4-BE49-F238E27FC236}">
                    <a16:creationId xmlns:a16="http://schemas.microsoft.com/office/drawing/2014/main" id="{A3AE9255-E041-4E35-B2A1-9B43E10BB212}"/>
                  </a:ext>
                </a:extLst>
              </p:cNvPr>
              <p:cNvSpPr txBox="1">
                <a:spLocks noRot="1" noChangeAspect="1" noMove="1" noResize="1" noEditPoints="1" noAdjustHandles="1" noChangeArrowheads="1" noChangeShapeType="1" noTextEdit="1"/>
              </p:cNvSpPr>
              <p:nvPr/>
            </p:nvSpPr>
            <p:spPr>
              <a:xfrm flipH="1">
                <a:off x="3699915" y="696246"/>
                <a:ext cx="2200473" cy="400110"/>
              </a:xfrm>
              <a:prstGeom prst="rect">
                <a:avLst/>
              </a:prstGeom>
              <a:blipFill>
                <a:blip r:embed="rId13"/>
                <a:stretch>
                  <a:fillRect t="-1515" b="-212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34D835E-736F-4356-93EB-D6615BD0785D}"/>
                  </a:ext>
                </a:extLst>
              </p:cNvPr>
              <p:cNvSpPr txBox="1"/>
              <p:nvPr/>
            </p:nvSpPr>
            <p:spPr>
              <a:xfrm flipH="1">
                <a:off x="5742996" y="696246"/>
                <a:ext cx="1806957" cy="400110"/>
              </a:xfrm>
              <a:prstGeom prst="rect">
                <a:avLst/>
              </a:prstGeom>
              <a:noFill/>
            </p:spPr>
            <p:txBody>
              <a:bodyPr wrap="square" rtlCol="0">
                <a:spAutoFit/>
              </a:bodyPr>
              <a:lstStyle/>
              <a:p>
                <a:pPr algn="ctr"/>
                <a14:m>
                  <m:oMath xmlns:m="http://schemas.openxmlformats.org/officeDocument/2006/math">
                    <m:r>
                      <a:rPr lang="en-US" altLang="zh-CN" b="0" i="1" dirty="0" smtClean="0">
                        <a:latin typeface="Cambria Math" panose="02040503050406030204" pitchFamily="18" charset="0"/>
                      </a:rPr>
                      <m:t>𝑅</m:t>
                    </m:r>
                  </m:oMath>
                </a14:m>
                <a:r>
                  <a:rPr lang="zh-CN" altLang="en-US" sz="2000" dirty="0"/>
                  <a:t> </a:t>
                </a:r>
                <a:r>
                  <a:rPr lang="en-US" altLang="zh-CN" dirty="0"/>
                  <a:t>w. Joint train</a:t>
                </a:r>
                <a:endParaRPr lang="zh-CN" altLang="en-US" dirty="0"/>
              </a:p>
            </p:txBody>
          </p:sp>
        </mc:Choice>
        <mc:Fallback xmlns="">
          <p:sp>
            <p:nvSpPr>
              <p:cNvPr id="34" name="文本框 33">
                <a:extLst>
                  <a:ext uri="{FF2B5EF4-FFF2-40B4-BE49-F238E27FC236}">
                    <a16:creationId xmlns:a16="http://schemas.microsoft.com/office/drawing/2014/main" id="{E34D835E-736F-4356-93EB-D6615BD0785D}"/>
                  </a:ext>
                </a:extLst>
              </p:cNvPr>
              <p:cNvSpPr txBox="1">
                <a:spLocks noRot="1" noChangeAspect="1" noMove="1" noResize="1" noEditPoints="1" noAdjustHandles="1" noChangeArrowheads="1" noChangeShapeType="1" noTextEdit="1"/>
              </p:cNvSpPr>
              <p:nvPr/>
            </p:nvSpPr>
            <p:spPr>
              <a:xfrm flipH="1">
                <a:off x="5742996" y="696246"/>
                <a:ext cx="1806957" cy="400110"/>
              </a:xfrm>
              <a:prstGeom prst="rect">
                <a:avLst/>
              </a:prstGeom>
              <a:blipFill>
                <a:blip r:embed="rId14"/>
                <a:stretch>
                  <a:fillRect t="-1515" b="-21212"/>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DDA7116A-541D-45D2-A2A7-25466AB432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53569" y="1366987"/>
            <a:ext cx="1000125" cy="1247775"/>
          </a:xfrm>
          <a:prstGeom prst="rect">
            <a:avLst/>
          </a:prstGeom>
          <a:ln w="28575">
            <a:solidFill>
              <a:srgbClr val="FFFF00"/>
            </a:solidFill>
          </a:ln>
        </p:spPr>
      </p:pic>
      <p:pic>
        <p:nvPicPr>
          <p:cNvPr id="12" name="图片 11">
            <a:extLst>
              <a:ext uri="{FF2B5EF4-FFF2-40B4-BE49-F238E27FC236}">
                <a16:creationId xmlns:a16="http://schemas.microsoft.com/office/drawing/2014/main" id="{F3F56830-5B30-4125-A54E-81694FE07F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8046" y="1366987"/>
            <a:ext cx="1000125" cy="1247775"/>
          </a:xfrm>
          <a:prstGeom prst="rect">
            <a:avLst/>
          </a:prstGeom>
          <a:ln w="28575">
            <a:solidFill>
              <a:srgbClr val="FFFF00"/>
            </a:solidFill>
          </a:ln>
        </p:spPr>
      </p:pic>
      <p:pic>
        <p:nvPicPr>
          <p:cNvPr id="14" name="图片 13">
            <a:extLst>
              <a:ext uri="{FF2B5EF4-FFF2-40B4-BE49-F238E27FC236}">
                <a16:creationId xmlns:a16="http://schemas.microsoft.com/office/drawing/2014/main" id="{555CFCA3-8FBD-4E52-AE81-CA3710B61C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09739" y="280043"/>
            <a:ext cx="1781298" cy="932661"/>
          </a:xfrm>
          <a:prstGeom prst="rect">
            <a:avLst/>
          </a:prstGeom>
          <a:ln w="28575">
            <a:solidFill>
              <a:srgbClr val="FFFF00"/>
            </a:solidFill>
          </a:ln>
        </p:spPr>
      </p:pic>
      <p:pic>
        <p:nvPicPr>
          <p:cNvPr id="16" name="图片 15">
            <a:extLst>
              <a:ext uri="{FF2B5EF4-FFF2-40B4-BE49-F238E27FC236}">
                <a16:creationId xmlns:a16="http://schemas.microsoft.com/office/drawing/2014/main" id="{77F3B298-A35C-46AA-B0C1-8BD8AFF2E4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00443" y="280043"/>
            <a:ext cx="1781298" cy="932661"/>
          </a:xfrm>
          <a:prstGeom prst="rect">
            <a:avLst/>
          </a:prstGeom>
          <a:ln w="28575">
            <a:solidFill>
              <a:srgbClr val="FFFF00"/>
            </a:solidFill>
          </a:ln>
        </p:spPr>
      </p:pic>
      <p:pic>
        <p:nvPicPr>
          <p:cNvPr id="18" name="图片 17">
            <a:extLst>
              <a:ext uri="{FF2B5EF4-FFF2-40B4-BE49-F238E27FC236}">
                <a16:creationId xmlns:a16="http://schemas.microsoft.com/office/drawing/2014/main" id="{32A9F004-B9AF-49A6-B71B-E487D50A56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74744" y="2794337"/>
            <a:ext cx="1352550" cy="1276350"/>
          </a:xfrm>
          <a:prstGeom prst="rect">
            <a:avLst/>
          </a:prstGeom>
          <a:ln w="28575">
            <a:solidFill>
              <a:srgbClr val="FFFF00"/>
            </a:solidFill>
          </a:ln>
        </p:spPr>
      </p:pic>
      <p:pic>
        <p:nvPicPr>
          <p:cNvPr id="22" name="图片 21">
            <a:extLst>
              <a:ext uri="{FF2B5EF4-FFF2-40B4-BE49-F238E27FC236}">
                <a16:creationId xmlns:a16="http://schemas.microsoft.com/office/drawing/2014/main" id="{B8B0FDC7-1BCE-4D83-8DF3-1EC27DE23FD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32147" y="2794337"/>
            <a:ext cx="1352550" cy="1276350"/>
          </a:xfrm>
          <a:prstGeom prst="rect">
            <a:avLst/>
          </a:prstGeom>
          <a:ln w="28575">
            <a:solidFill>
              <a:srgbClr val="FFFF00"/>
            </a:solidFill>
          </a:ln>
        </p:spPr>
      </p:pic>
    </p:spTree>
    <p:extLst>
      <p:ext uri="{BB962C8B-B14F-4D97-AF65-F5344CB8AC3E}">
        <p14:creationId xmlns:p14="http://schemas.microsoft.com/office/powerpoint/2010/main" val="2441499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Summary</a:t>
            </a:r>
            <a:endParaRPr lang="zh-CN" altLang="en-US" sz="2400" dirty="0"/>
          </a:p>
        </p:txBody>
      </p:sp>
      <p:sp>
        <p:nvSpPr>
          <p:cNvPr id="7" name="文本框 6">
            <a:extLst>
              <a:ext uri="{FF2B5EF4-FFF2-40B4-BE49-F238E27FC236}">
                <a16:creationId xmlns:a16="http://schemas.microsoft.com/office/drawing/2014/main" id="{1F93214F-6969-4D7A-A4F9-B607B0DE3B6E}"/>
              </a:ext>
            </a:extLst>
          </p:cNvPr>
          <p:cNvSpPr txBox="1"/>
          <p:nvPr/>
        </p:nvSpPr>
        <p:spPr>
          <a:xfrm>
            <a:off x="737657" y="817969"/>
            <a:ext cx="7876571" cy="163121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The first deep architecture capable of achieving state-of-the-art results when applied to each of the major intrinsic benchmarks.</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The first trainable end-to-end system on the most challenging IIW benchmark.</a:t>
            </a:r>
          </a:p>
        </p:txBody>
      </p:sp>
    </p:spTree>
    <p:extLst>
      <p:ext uri="{BB962C8B-B14F-4D97-AF65-F5344CB8AC3E}">
        <p14:creationId xmlns:p14="http://schemas.microsoft.com/office/powerpoint/2010/main" val="418920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Summary</a:t>
            </a:r>
            <a:endParaRPr lang="zh-CN" altLang="en-US" sz="2400" dirty="0"/>
          </a:p>
        </p:txBody>
      </p:sp>
      <p:sp>
        <p:nvSpPr>
          <p:cNvPr id="7" name="文本框 6">
            <a:extLst>
              <a:ext uri="{FF2B5EF4-FFF2-40B4-BE49-F238E27FC236}">
                <a16:creationId xmlns:a16="http://schemas.microsoft.com/office/drawing/2014/main" id="{1F93214F-6969-4D7A-A4F9-B607B0DE3B6E}"/>
              </a:ext>
            </a:extLst>
          </p:cNvPr>
          <p:cNvSpPr txBox="1"/>
          <p:nvPr/>
        </p:nvSpPr>
        <p:spPr>
          <a:xfrm>
            <a:off x="737657" y="817969"/>
            <a:ext cx="7876571" cy="317009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The first deep architecture capable of achieving state-of-the-art results when applied to each of the major intrinsic benchmarks.</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The first trainable end-to-end system on the most challenging IIW benchmark.</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Significant improvements over both unseen indoor and outdoor real images via joint training multiple data sources.</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Requiring a very small computational footprint at test time</a:t>
            </a:r>
          </a:p>
        </p:txBody>
      </p:sp>
    </p:spTree>
    <p:extLst>
      <p:ext uri="{BB962C8B-B14F-4D97-AF65-F5344CB8AC3E}">
        <p14:creationId xmlns:p14="http://schemas.microsoft.com/office/powerpoint/2010/main" val="38193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fade">
                                      <p:cBhvr>
                                        <p:cTn id="1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3074C-B0C8-40F9-918C-1A66009C9F52}"/>
              </a:ext>
            </a:extLst>
          </p:cNvPr>
          <p:cNvSpPr txBox="1"/>
          <p:nvPr/>
        </p:nvSpPr>
        <p:spPr>
          <a:xfrm flipH="1">
            <a:off x="237103" y="148856"/>
            <a:ext cx="8642201" cy="461665"/>
          </a:xfrm>
          <a:prstGeom prst="rect">
            <a:avLst/>
          </a:prstGeom>
          <a:noFill/>
        </p:spPr>
        <p:txBody>
          <a:bodyPr wrap="square" rtlCol="0">
            <a:spAutoFit/>
          </a:bodyPr>
          <a:lstStyle/>
          <a:p>
            <a:r>
              <a:rPr lang="en-US" altLang="zh-CN" sz="2400" dirty="0"/>
              <a:t>On job market</a:t>
            </a:r>
            <a:endParaRPr lang="zh-CN" altLang="en-US" sz="2400" dirty="0"/>
          </a:p>
        </p:txBody>
      </p:sp>
      <p:sp>
        <p:nvSpPr>
          <p:cNvPr id="7" name="文本框 6">
            <a:extLst>
              <a:ext uri="{FF2B5EF4-FFF2-40B4-BE49-F238E27FC236}">
                <a16:creationId xmlns:a16="http://schemas.microsoft.com/office/drawing/2014/main" id="{1F93214F-6969-4D7A-A4F9-B607B0DE3B6E}"/>
              </a:ext>
            </a:extLst>
          </p:cNvPr>
          <p:cNvSpPr txBox="1"/>
          <p:nvPr/>
        </p:nvSpPr>
        <p:spPr>
          <a:xfrm>
            <a:off x="737658" y="817969"/>
            <a:ext cx="7615313" cy="286232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Looking for </a:t>
            </a:r>
            <a:r>
              <a:rPr lang="en-US" altLang="zh-CN" sz="2000" b="1" dirty="0"/>
              <a:t>post-doc positions</a:t>
            </a:r>
            <a:r>
              <a:rPr lang="en-US" altLang="zh-CN" sz="2000" dirty="0"/>
              <a:t> and </a:t>
            </a:r>
            <a:r>
              <a:rPr lang="en-US" altLang="zh-CN" sz="2000" b="1" dirty="0"/>
              <a:t>jobs</a:t>
            </a:r>
            <a:r>
              <a:rPr lang="en-US" altLang="zh-CN" sz="2000" dirty="0"/>
              <a:t> that starts from the summer, 2019.</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Research interests: computer vision and computational photography.</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Homepage: </a:t>
            </a:r>
            <a:r>
              <a:rPr lang="en-US" altLang="zh-CN" sz="2000" b="1" dirty="0"/>
              <a:t>https://fqnchina.github.io/homepage</a:t>
            </a:r>
          </a:p>
          <a:p>
            <a:pPr marL="285750" indent="-285750">
              <a:buFont typeface="Arial" panose="020B0604020202020204" pitchFamily="34" charset="0"/>
              <a:buChar char="•"/>
            </a:pPr>
            <a:endParaRPr lang="en-US" altLang="zh-CN" sz="2000" i="1" dirty="0"/>
          </a:p>
          <a:p>
            <a:pPr marL="285750" indent="-285750">
              <a:buFont typeface="Arial" panose="020B0604020202020204" pitchFamily="34" charset="0"/>
              <a:buChar char="•"/>
            </a:pPr>
            <a:r>
              <a:rPr lang="en-US" altLang="zh-CN" sz="2000" dirty="0"/>
              <a:t>Email: </a:t>
            </a:r>
            <a:r>
              <a:rPr lang="en-US" altLang="zh-CN" sz="2000" b="1" dirty="0"/>
              <a:t>fqnchina@gmail.com</a:t>
            </a:r>
          </a:p>
          <a:p>
            <a:pPr marL="285750" indent="-285750">
              <a:buFont typeface="Arial" panose="020B0604020202020204" pitchFamily="34" charset="0"/>
              <a:buChar char="•"/>
            </a:pPr>
            <a:endParaRPr lang="en-US" altLang="zh-CN" sz="2000" dirty="0"/>
          </a:p>
        </p:txBody>
      </p:sp>
      <p:sp>
        <p:nvSpPr>
          <p:cNvPr id="5" name="文本框 4">
            <a:extLst>
              <a:ext uri="{FF2B5EF4-FFF2-40B4-BE49-F238E27FC236}">
                <a16:creationId xmlns:a16="http://schemas.microsoft.com/office/drawing/2014/main" id="{A1753EA3-2434-4D99-9E45-FC7920774801}"/>
              </a:ext>
            </a:extLst>
          </p:cNvPr>
          <p:cNvSpPr txBox="1"/>
          <p:nvPr/>
        </p:nvSpPr>
        <p:spPr>
          <a:xfrm rot="19800000" flipH="1">
            <a:off x="237103" y="1640726"/>
            <a:ext cx="8642201" cy="1862048"/>
          </a:xfrm>
          <a:prstGeom prst="rect">
            <a:avLst/>
          </a:prstGeom>
          <a:noFill/>
        </p:spPr>
        <p:txBody>
          <a:bodyPr wrap="square" rtlCol="0">
            <a:spAutoFit/>
          </a:bodyPr>
          <a:lstStyle/>
          <a:p>
            <a:pPr algn="ctr"/>
            <a:r>
              <a:rPr lang="en-US" altLang="zh-CN" sz="11500" dirty="0">
                <a:solidFill>
                  <a:srgbClr val="FF0000">
                    <a:alpha val="10000"/>
                  </a:srgbClr>
                </a:solidFill>
              </a:rPr>
              <a:t>WANTED!</a:t>
            </a:r>
            <a:endParaRPr lang="zh-CN" altLang="en-US" sz="11500" dirty="0">
              <a:solidFill>
                <a:srgbClr val="FF0000">
                  <a:alpha val="10000"/>
                </a:srgbClr>
              </a:solidFill>
            </a:endParaRPr>
          </a:p>
        </p:txBody>
      </p:sp>
    </p:spTree>
    <p:extLst>
      <p:ext uri="{BB962C8B-B14F-4D97-AF65-F5344CB8AC3E}">
        <p14:creationId xmlns:p14="http://schemas.microsoft.com/office/powerpoint/2010/main" val="3854309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26EC9-18C0-4E44-857F-7F26B0509FC9}"/>
              </a:ext>
            </a:extLst>
          </p:cNvPr>
          <p:cNvSpPr>
            <a:spLocks noGrp="1"/>
          </p:cNvSpPr>
          <p:nvPr>
            <p:ph type="ctrTitle"/>
          </p:nvPr>
        </p:nvSpPr>
        <p:spPr>
          <a:xfrm>
            <a:off x="28353" y="1797347"/>
            <a:ext cx="9087293" cy="860379"/>
          </a:xfrm>
        </p:spPr>
        <p:txBody>
          <a:bodyPr>
            <a:normAutofit/>
          </a:bodyPr>
          <a:lstStyle/>
          <a:p>
            <a:r>
              <a:rPr lang="en-US" altLang="zh-CN" sz="4000" dirty="0"/>
              <a:t>Thank you!</a:t>
            </a:r>
            <a:endParaRPr lang="zh-CN" altLang="en-US" sz="4000" dirty="0"/>
          </a:p>
        </p:txBody>
      </p:sp>
    </p:spTree>
    <p:extLst>
      <p:ext uri="{BB962C8B-B14F-4D97-AF65-F5344CB8AC3E}">
        <p14:creationId xmlns:p14="http://schemas.microsoft.com/office/powerpoint/2010/main" val="317238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607DE8-9F2E-4347-AE8A-57B8C8D9F07E}"/>
              </a:ext>
            </a:extLst>
          </p:cNvPr>
          <p:cNvSpPr txBox="1"/>
          <p:nvPr/>
        </p:nvSpPr>
        <p:spPr>
          <a:xfrm flipH="1">
            <a:off x="237105" y="148856"/>
            <a:ext cx="5135881" cy="461665"/>
          </a:xfrm>
          <a:prstGeom prst="rect">
            <a:avLst/>
          </a:prstGeom>
          <a:noFill/>
        </p:spPr>
        <p:txBody>
          <a:bodyPr wrap="square" rtlCol="0">
            <a:spAutoFit/>
          </a:bodyPr>
          <a:lstStyle/>
          <a:p>
            <a:r>
              <a:rPr lang="en-US" altLang="zh-CN" sz="2400" dirty="0"/>
              <a:t>Application - Resurfacing</a:t>
            </a:r>
            <a:endParaRPr lang="zh-CN" altLang="en-US" sz="2400" dirty="0"/>
          </a:p>
        </p:txBody>
      </p:sp>
      <p:pic>
        <p:nvPicPr>
          <p:cNvPr id="7" name="图片 6">
            <a:extLst>
              <a:ext uri="{FF2B5EF4-FFF2-40B4-BE49-F238E27FC236}">
                <a16:creationId xmlns:a16="http://schemas.microsoft.com/office/drawing/2014/main" id="{50E058D0-960A-42B2-AB7A-EF5FB520A3C0}"/>
              </a:ext>
            </a:extLst>
          </p:cNvPr>
          <p:cNvPicPr>
            <a:picLocks noChangeAspect="1"/>
          </p:cNvPicPr>
          <p:nvPr/>
        </p:nvPicPr>
        <p:blipFill>
          <a:blip r:embed="rId3"/>
          <a:stretch>
            <a:fillRect/>
          </a:stretch>
        </p:blipFill>
        <p:spPr>
          <a:xfrm>
            <a:off x="881314" y="1538302"/>
            <a:ext cx="3100343" cy="2066896"/>
          </a:xfrm>
          <a:prstGeom prst="rect">
            <a:avLst/>
          </a:prstGeom>
        </p:spPr>
      </p:pic>
      <p:pic>
        <p:nvPicPr>
          <p:cNvPr id="8" name="图片 7">
            <a:extLst>
              <a:ext uri="{FF2B5EF4-FFF2-40B4-BE49-F238E27FC236}">
                <a16:creationId xmlns:a16="http://schemas.microsoft.com/office/drawing/2014/main" id="{1A902D10-03B9-4999-8920-215EFC4130B7}"/>
              </a:ext>
            </a:extLst>
          </p:cNvPr>
          <p:cNvPicPr>
            <a:picLocks noChangeAspect="1"/>
          </p:cNvPicPr>
          <p:nvPr/>
        </p:nvPicPr>
        <p:blipFill>
          <a:blip r:embed="rId4"/>
          <a:stretch>
            <a:fillRect/>
          </a:stretch>
        </p:blipFill>
        <p:spPr>
          <a:xfrm>
            <a:off x="5168380" y="1538302"/>
            <a:ext cx="3095945" cy="2066896"/>
          </a:xfrm>
          <a:prstGeom prst="rect">
            <a:avLst/>
          </a:prstGeom>
        </p:spPr>
      </p:pic>
      <p:sp>
        <p:nvSpPr>
          <p:cNvPr id="20" name="箭头: 下 19">
            <a:extLst>
              <a:ext uri="{FF2B5EF4-FFF2-40B4-BE49-F238E27FC236}">
                <a16:creationId xmlns:a16="http://schemas.microsoft.com/office/drawing/2014/main" id="{750DCFDF-5F1E-4AA7-96CA-560AC462AC96}"/>
              </a:ext>
            </a:extLst>
          </p:cNvPr>
          <p:cNvSpPr/>
          <p:nvPr/>
        </p:nvSpPr>
        <p:spPr>
          <a:xfrm rot="16200000">
            <a:off x="4426672" y="2201544"/>
            <a:ext cx="294640" cy="740410"/>
          </a:xfrm>
          <a:prstGeom prst="downArrow">
            <a:avLst>
              <a:gd name="adj1" fmla="val 31897"/>
              <a:gd name="adj2" fmla="val 50000"/>
            </a:avLst>
          </a:prstGeom>
          <a:gradFill>
            <a:gsLst>
              <a:gs pos="0">
                <a:schemeClr val="accent1">
                  <a:lumMod val="5000"/>
                  <a:lumOff val="95000"/>
                </a:schemeClr>
              </a:gs>
              <a:gs pos="74000">
                <a:schemeClr val="accent1">
                  <a:lumMod val="40000"/>
                  <a:lumOff val="60000"/>
                </a:schemeClr>
              </a:gs>
              <a:gs pos="83000">
                <a:schemeClr val="accent1">
                  <a:lumMod val="60000"/>
                  <a:lumOff val="40000"/>
                </a:schemeClr>
              </a:gs>
              <a:gs pos="100000">
                <a:schemeClr val="accent1">
                  <a:lumMod val="75000"/>
                </a:schemeClr>
              </a:gs>
            </a:gsLst>
            <a:lin ang="5400000" scaled="1"/>
          </a:gradFill>
          <a:ln cap="sq">
            <a:gradFill>
              <a:gsLst>
                <a:gs pos="0">
                  <a:schemeClr val="accent1">
                    <a:lumMod val="5000"/>
                    <a:lumOff val="95000"/>
                  </a:schemeClr>
                </a:gs>
                <a:gs pos="74000">
                  <a:schemeClr val="accent1">
                    <a:lumMod val="60000"/>
                    <a:lumOff val="40000"/>
                  </a:schemeClr>
                </a:gs>
                <a:gs pos="83000">
                  <a:schemeClr val="accent1">
                    <a:lumMod val="75000"/>
                  </a:schemeClr>
                </a:gs>
                <a:gs pos="100000">
                  <a:schemeClr val="accent1">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9657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607DE8-9F2E-4347-AE8A-57B8C8D9F07E}"/>
              </a:ext>
            </a:extLst>
          </p:cNvPr>
          <p:cNvSpPr txBox="1"/>
          <p:nvPr/>
        </p:nvSpPr>
        <p:spPr>
          <a:xfrm flipH="1">
            <a:off x="237104" y="148856"/>
            <a:ext cx="6338955" cy="461665"/>
          </a:xfrm>
          <a:prstGeom prst="rect">
            <a:avLst/>
          </a:prstGeom>
          <a:noFill/>
        </p:spPr>
        <p:txBody>
          <a:bodyPr wrap="square" rtlCol="0">
            <a:spAutoFit/>
          </a:bodyPr>
          <a:lstStyle/>
          <a:p>
            <a:r>
              <a:rPr lang="en-US" altLang="zh-CN" sz="2400" dirty="0"/>
              <a:t>Application - Additional object compositing</a:t>
            </a:r>
            <a:endParaRPr lang="zh-CN" altLang="en-US" sz="2400" dirty="0"/>
          </a:p>
        </p:txBody>
      </p:sp>
      <p:sp>
        <p:nvSpPr>
          <p:cNvPr id="20" name="箭头: 下 19">
            <a:extLst>
              <a:ext uri="{FF2B5EF4-FFF2-40B4-BE49-F238E27FC236}">
                <a16:creationId xmlns:a16="http://schemas.microsoft.com/office/drawing/2014/main" id="{750DCFDF-5F1E-4AA7-96CA-560AC462AC96}"/>
              </a:ext>
            </a:extLst>
          </p:cNvPr>
          <p:cNvSpPr/>
          <p:nvPr/>
        </p:nvSpPr>
        <p:spPr>
          <a:xfrm rot="16200000">
            <a:off x="4426672" y="2201544"/>
            <a:ext cx="294640" cy="740410"/>
          </a:xfrm>
          <a:prstGeom prst="downArrow">
            <a:avLst>
              <a:gd name="adj1" fmla="val 31897"/>
              <a:gd name="adj2" fmla="val 50000"/>
            </a:avLst>
          </a:prstGeom>
          <a:gradFill>
            <a:gsLst>
              <a:gs pos="0">
                <a:schemeClr val="accent1">
                  <a:lumMod val="5000"/>
                  <a:lumOff val="95000"/>
                </a:schemeClr>
              </a:gs>
              <a:gs pos="74000">
                <a:schemeClr val="accent1">
                  <a:lumMod val="40000"/>
                  <a:lumOff val="60000"/>
                </a:schemeClr>
              </a:gs>
              <a:gs pos="83000">
                <a:schemeClr val="accent1">
                  <a:lumMod val="60000"/>
                  <a:lumOff val="40000"/>
                </a:schemeClr>
              </a:gs>
              <a:gs pos="100000">
                <a:schemeClr val="accent1">
                  <a:lumMod val="75000"/>
                </a:schemeClr>
              </a:gs>
            </a:gsLst>
            <a:lin ang="5400000" scaled="1"/>
          </a:gradFill>
          <a:ln cap="sq">
            <a:gradFill>
              <a:gsLst>
                <a:gs pos="0">
                  <a:schemeClr val="accent1">
                    <a:lumMod val="5000"/>
                    <a:lumOff val="95000"/>
                  </a:schemeClr>
                </a:gs>
                <a:gs pos="74000">
                  <a:schemeClr val="accent1">
                    <a:lumMod val="60000"/>
                    <a:lumOff val="40000"/>
                  </a:schemeClr>
                </a:gs>
                <a:gs pos="83000">
                  <a:schemeClr val="accent1">
                    <a:lumMod val="75000"/>
                  </a:schemeClr>
                </a:gs>
                <a:gs pos="100000">
                  <a:schemeClr val="accent1">
                    <a:lumMod val="5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D3298954-7CD4-4C1C-81FF-45108420C6A9}"/>
              </a:ext>
            </a:extLst>
          </p:cNvPr>
          <p:cNvPicPr>
            <a:picLocks noChangeAspect="1"/>
          </p:cNvPicPr>
          <p:nvPr/>
        </p:nvPicPr>
        <p:blipFill>
          <a:blip r:embed="rId3"/>
          <a:stretch>
            <a:fillRect/>
          </a:stretch>
        </p:blipFill>
        <p:spPr>
          <a:xfrm>
            <a:off x="725775" y="1574520"/>
            <a:ext cx="3281385" cy="1994780"/>
          </a:xfrm>
          <a:prstGeom prst="rect">
            <a:avLst/>
          </a:prstGeom>
        </p:spPr>
      </p:pic>
      <p:pic>
        <p:nvPicPr>
          <p:cNvPr id="3" name="图片 2">
            <a:extLst>
              <a:ext uri="{FF2B5EF4-FFF2-40B4-BE49-F238E27FC236}">
                <a16:creationId xmlns:a16="http://schemas.microsoft.com/office/drawing/2014/main" id="{C63A0B4C-D27A-42C7-BDC5-EA063F378B74}"/>
              </a:ext>
            </a:extLst>
          </p:cNvPr>
          <p:cNvPicPr>
            <a:picLocks noChangeAspect="1"/>
          </p:cNvPicPr>
          <p:nvPr/>
        </p:nvPicPr>
        <p:blipFill>
          <a:blip r:embed="rId4"/>
          <a:stretch>
            <a:fillRect/>
          </a:stretch>
        </p:blipFill>
        <p:spPr>
          <a:xfrm>
            <a:off x="5168379" y="1577063"/>
            <a:ext cx="3221921" cy="1989374"/>
          </a:xfrm>
          <a:prstGeom prst="rect">
            <a:avLst/>
          </a:prstGeom>
        </p:spPr>
      </p:pic>
    </p:spTree>
    <p:extLst>
      <p:ext uri="{BB962C8B-B14F-4D97-AF65-F5344CB8AC3E}">
        <p14:creationId xmlns:p14="http://schemas.microsoft.com/office/powerpoint/2010/main" val="2082613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607DE8-9F2E-4347-AE8A-57B8C8D9F07E}"/>
              </a:ext>
            </a:extLst>
          </p:cNvPr>
          <p:cNvSpPr txBox="1"/>
          <p:nvPr/>
        </p:nvSpPr>
        <p:spPr>
          <a:xfrm flipH="1">
            <a:off x="237105" y="148856"/>
            <a:ext cx="5135881" cy="461665"/>
          </a:xfrm>
          <a:prstGeom prst="rect">
            <a:avLst/>
          </a:prstGeom>
          <a:noFill/>
        </p:spPr>
        <p:txBody>
          <a:bodyPr wrap="square" rtlCol="0">
            <a:spAutoFit/>
          </a:bodyPr>
          <a:lstStyle/>
          <a:p>
            <a:r>
              <a:rPr lang="en-US" altLang="zh-CN" sz="2400" dirty="0"/>
              <a:t>Challenges</a:t>
            </a:r>
          </a:p>
        </p:txBody>
      </p:sp>
      <p:pic>
        <p:nvPicPr>
          <p:cNvPr id="3" name="图片 2">
            <a:extLst>
              <a:ext uri="{FF2B5EF4-FFF2-40B4-BE49-F238E27FC236}">
                <a16:creationId xmlns:a16="http://schemas.microsoft.com/office/drawing/2014/main" id="{E3B678D4-3559-47A5-A5F3-8EE018259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459" y="1099942"/>
            <a:ext cx="2097334" cy="1350215"/>
          </a:xfrm>
          <a:prstGeom prst="rect">
            <a:avLst/>
          </a:prstGeom>
        </p:spPr>
      </p:pic>
      <p:pic>
        <p:nvPicPr>
          <p:cNvPr id="9" name="图片 8">
            <a:extLst>
              <a:ext uri="{FF2B5EF4-FFF2-40B4-BE49-F238E27FC236}">
                <a16:creationId xmlns:a16="http://schemas.microsoft.com/office/drawing/2014/main" id="{99ECBD2E-1321-4D7F-8D9C-EBDC50EDF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438" y="1099944"/>
            <a:ext cx="2097334" cy="1350215"/>
          </a:xfrm>
          <a:prstGeom prst="rect">
            <a:avLst/>
          </a:prstGeom>
        </p:spPr>
      </p:pic>
      <p:sp>
        <p:nvSpPr>
          <p:cNvPr id="11" name="文本框 10">
            <a:extLst>
              <a:ext uri="{FF2B5EF4-FFF2-40B4-BE49-F238E27FC236}">
                <a16:creationId xmlns:a16="http://schemas.microsoft.com/office/drawing/2014/main" id="{661FAA2A-1C61-4CC9-9EC4-819FCCD8FC62}"/>
              </a:ext>
            </a:extLst>
          </p:cNvPr>
          <p:cNvSpPr txBox="1"/>
          <p:nvPr/>
        </p:nvSpPr>
        <p:spPr>
          <a:xfrm>
            <a:off x="3719105" y="2475212"/>
            <a:ext cx="1939999" cy="338554"/>
          </a:xfrm>
          <a:prstGeom prst="rect">
            <a:avLst/>
          </a:prstGeom>
          <a:noFill/>
        </p:spPr>
        <p:txBody>
          <a:bodyPr wrap="square" rtlCol="0">
            <a:spAutoFit/>
          </a:bodyPr>
          <a:lstStyle/>
          <a:p>
            <a:pPr algn="ctr"/>
            <a:r>
              <a:rPr lang="en-US" altLang="zh-CN" sz="1600" dirty="0"/>
              <a:t>Albedo/Reflectance</a:t>
            </a:r>
            <a:endParaRPr lang="zh-CN" altLang="en-US" sz="1600" dirty="0"/>
          </a:p>
        </p:txBody>
      </p:sp>
      <p:sp>
        <p:nvSpPr>
          <p:cNvPr id="12" name="文本框 11">
            <a:extLst>
              <a:ext uri="{FF2B5EF4-FFF2-40B4-BE49-F238E27FC236}">
                <a16:creationId xmlns:a16="http://schemas.microsoft.com/office/drawing/2014/main" id="{8F1F2D56-581D-4829-9812-D749F9EB7EA5}"/>
              </a:ext>
            </a:extLst>
          </p:cNvPr>
          <p:cNvSpPr txBox="1"/>
          <p:nvPr/>
        </p:nvSpPr>
        <p:spPr>
          <a:xfrm>
            <a:off x="6597449" y="2475212"/>
            <a:ext cx="1157354" cy="338554"/>
          </a:xfrm>
          <a:prstGeom prst="rect">
            <a:avLst/>
          </a:prstGeom>
          <a:noFill/>
        </p:spPr>
        <p:txBody>
          <a:bodyPr wrap="square" rtlCol="0">
            <a:spAutoFit/>
          </a:bodyPr>
          <a:lstStyle/>
          <a:p>
            <a:pPr algn="ctr"/>
            <a:r>
              <a:rPr lang="en-US" altLang="zh-CN" sz="1600" dirty="0"/>
              <a:t>Shading</a:t>
            </a:r>
            <a:endParaRPr lang="zh-CN" altLang="en-US" sz="1200" dirty="0"/>
          </a:p>
        </p:txBody>
      </p:sp>
      <p:sp>
        <p:nvSpPr>
          <p:cNvPr id="13" name="矩形 12">
            <a:extLst>
              <a:ext uri="{FF2B5EF4-FFF2-40B4-BE49-F238E27FC236}">
                <a16:creationId xmlns:a16="http://schemas.microsoft.com/office/drawing/2014/main" id="{34968916-25CB-4A7C-85A8-3EBE36362DAA}"/>
              </a:ext>
            </a:extLst>
          </p:cNvPr>
          <p:cNvSpPr/>
          <p:nvPr/>
        </p:nvSpPr>
        <p:spPr>
          <a:xfrm>
            <a:off x="5681247" y="1537838"/>
            <a:ext cx="510356" cy="461665"/>
          </a:xfrm>
          <a:prstGeom prst="rect">
            <a:avLst/>
          </a:prstGeom>
        </p:spPr>
        <p:txBody>
          <a:bodyPr wrap="square">
            <a:spAutoFit/>
          </a:bodyPr>
          <a:lstStyle/>
          <a:p>
            <a:pPr algn="ctr"/>
            <a:r>
              <a:rPr lang="en-US" altLang="zh-CN" sz="2400" b="1" dirty="0">
                <a:latin typeface="DaunPenh" panose="01010101010101010101" pitchFamily="2" charset="0"/>
                <a:cs typeface="DaunPenh" panose="01010101010101010101" pitchFamily="2" charset="0"/>
              </a:rPr>
              <a:t>⊙</a:t>
            </a:r>
            <a:endParaRPr lang="zh-CN" altLang="en-US" sz="2400" dirty="0"/>
          </a:p>
        </p:txBody>
      </p:sp>
      <p:sp>
        <p:nvSpPr>
          <p:cNvPr id="2" name="矩形 1">
            <a:extLst>
              <a:ext uri="{FF2B5EF4-FFF2-40B4-BE49-F238E27FC236}">
                <a16:creationId xmlns:a16="http://schemas.microsoft.com/office/drawing/2014/main" id="{47122BF2-677C-46D8-91E7-19E329D3906B}"/>
              </a:ext>
            </a:extLst>
          </p:cNvPr>
          <p:cNvSpPr/>
          <p:nvPr/>
        </p:nvSpPr>
        <p:spPr>
          <a:xfrm>
            <a:off x="3260282" y="1592984"/>
            <a:ext cx="417102" cy="369332"/>
          </a:xfrm>
          <a:prstGeom prst="rect">
            <a:avLst/>
          </a:prstGeom>
        </p:spPr>
        <p:txBody>
          <a:bodyPr wrap="none">
            <a:spAutoFit/>
          </a:bodyPr>
          <a:lstStyle/>
          <a:p>
            <a:r>
              <a:rPr lang="en-US" altLang="zh-CN" b="1" dirty="0">
                <a:latin typeface="DaunPenh" panose="01010101010101010101" pitchFamily="2" charset="0"/>
                <a:cs typeface="DaunPenh" panose="01010101010101010101" pitchFamily="2" charset="0"/>
              </a:rPr>
              <a:t>≈</a:t>
            </a:r>
            <a:endParaRPr lang="zh-CN" altLang="en-US" dirty="0"/>
          </a:p>
        </p:txBody>
      </p:sp>
      <p:pic>
        <p:nvPicPr>
          <p:cNvPr id="15" name="图片 14">
            <a:extLst>
              <a:ext uri="{FF2B5EF4-FFF2-40B4-BE49-F238E27FC236}">
                <a16:creationId xmlns:a16="http://schemas.microsoft.com/office/drawing/2014/main" id="{005F257E-5079-4985-B5DC-D082AC3794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821" y="1099942"/>
            <a:ext cx="2097334" cy="1350215"/>
          </a:xfrm>
          <a:prstGeom prst="rect">
            <a:avLst/>
          </a:prstGeom>
        </p:spPr>
      </p:pic>
      <p:sp>
        <p:nvSpPr>
          <p:cNvPr id="17" name="文本框 16">
            <a:extLst>
              <a:ext uri="{FF2B5EF4-FFF2-40B4-BE49-F238E27FC236}">
                <a16:creationId xmlns:a16="http://schemas.microsoft.com/office/drawing/2014/main" id="{E3EEFCF1-1511-4A11-AA13-21E0BB51DC69}"/>
              </a:ext>
            </a:extLst>
          </p:cNvPr>
          <p:cNvSpPr txBox="1"/>
          <p:nvPr/>
        </p:nvSpPr>
        <p:spPr>
          <a:xfrm>
            <a:off x="1687254" y="2475212"/>
            <a:ext cx="1016468" cy="338554"/>
          </a:xfrm>
          <a:prstGeom prst="rect">
            <a:avLst/>
          </a:prstGeom>
          <a:noFill/>
        </p:spPr>
        <p:txBody>
          <a:bodyPr wrap="square" rtlCol="0">
            <a:spAutoFit/>
          </a:bodyPr>
          <a:lstStyle/>
          <a:p>
            <a:pPr algn="ctr"/>
            <a:r>
              <a:rPr lang="en-US" altLang="zh-CN" sz="1600" dirty="0"/>
              <a:t>Input</a:t>
            </a:r>
            <a:endParaRPr lang="zh-CN" altLang="en-US" sz="1600" dirty="0"/>
          </a:p>
        </p:txBody>
      </p:sp>
    </p:spTree>
    <p:extLst>
      <p:ext uri="{BB962C8B-B14F-4D97-AF65-F5344CB8AC3E}">
        <p14:creationId xmlns:p14="http://schemas.microsoft.com/office/powerpoint/2010/main" val="2549391812"/>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11281</TotalTime>
  <Words>3758</Words>
  <Application>Microsoft Office PowerPoint</Application>
  <PresentationFormat>全屏显示(16:9)</PresentationFormat>
  <Paragraphs>643</Paragraphs>
  <Slides>67</Slides>
  <Notes>66</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67</vt:i4>
      </vt:variant>
    </vt:vector>
  </HeadingPairs>
  <TitlesOfParts>
    <vt:vector size="76" baseType="lpstr">
      <vt:lpstr>等线</vt:lpstr>
      <vt:lpstr>等线 Light</vt:lpstr>
      <vt:lpstr>Arial</vt:lpstr>
      <vt:lpstr>Calibri</vt:lpstr>
      <vt:lpstr>Calibri Light</vt:lpstr>
      <vt:lpstr>Cambria Math</vt:lpstr>
      <vt:lpstr>DaunPenh</vt:lpstr>
      <vt:lpstr>Wingdings</vt:lpstr>
      <vt:lpstr>Office 主题​​</vt:lpstr>
      <vt:lpstr>Revisiting Deep Intrinsic Image Decompositions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Qingnan</dc:creator>
  <cp:lastModifiedBy>Qingnan</cp:lastModifiedBy>
  <cp:revision>442</cp:revision>
  <dcterms:created xsi:type="dcterms:W3CDTF">2018-06-07T14:24:58Z</dcterms:created>
  <dcterms:modified xsi:type="dcterms:W3CDTF">2018-06-21T19:44:37Z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jiaoyan@microsoft.com</vt:lpwstr>
  </property>
  <property fmtid="{D5CDD505-2E9C-101B-9397-08002B2CF9AE}" pid="5" name="MSIP_Label_f42aa342-8706-4288-bd11-ebb85995028c_SetDate">
    <vt:lpwstr>2018-06-21T17:02:02.2007614Z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